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5"/>
  </p:notesMasterIdLst>
  <p:handoutMasterIdLst>
    <p:handoutMasterId r:id="rId56"/>
  </p:handoutMasterIdLst>
  <p:sldIdLst>
    <p:sldId id="256" r:id="rId3"/>
    <p:sldId id="279" r:id="rId4"/>
    <p:sldId id="335" r:id="rId5"/>
    <p:sldId id="336" r:id="rId6"/>
    <p:sldId id="358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6" r:id="rId16"/>
    <p:sldId id="331" r:id="rId17"/>
    <p:sldId id="286" r:id="rId18"/>
    <p:sldId id="288" r:id="rId19"/>
    <p:sldId id="290" r:id="rId20"/>
    <p:sldId id="287" r:id="rId21"/>
    <p:sldId id="289" r:id="rId22"/>
    <p:sldId id="332" r:id="rId23"/>
    <p:sldId id="359" r:id="rId24"/>
    <p:sldId id="333" r:id="rId25"/>
    <p:sldId id="360" r:id="rId26"/>
    <p:sldId id="357" r:id="rId27"/>
    <p:sldId id="361" r:id="rId28"/>
    <p:sldId id="337" r:id="rId29"/>
    <p:sldId id="343" r:id="rId30"/>
    <p:sldId id="338" r:id="rId31"/>
    <p:sldId id="339" r:id="rId32"/>
    <p:sldId id="340" r:id="rId33"/>
    <p:sldId id="341" r:id="rId34"/>
    <p:sldId id="342" r:id="rId35"/>
    <p:sldId id="345" r:id="rId36"/>
    <p:sldId id="351" r:id="rId37"/>
    <p:sldId id="352" r:id="rId38"/>
    <p:sldId id="353" r:id="rId39"/>
    <p:sldId id="354" r:id="rId40"/>
    <p:sldId id="344" r:id="rId41"/>
    <p:sldId id="350" r:id="rId42"/>
    <p:sldId id="346" r:id="rId43"/>
    <p:sldId id="347" r:id="rId44"/>
    <p:sldId id="348" r:id="rId45"/>
    <p:sldId id="349" r:id="rId46"/>
    <p:sldId id="362" r:id="rId47"/>
    <p:sldId id="363" r:id="rId48"/>
    <p:sldId id="364" r:id="rId49"/>
    <p:sldId id="365" r:id="rId50"/>
    <p:sldId id="366" r:id="rId51"/>
    <p:sldId id="367" r:id="rId52"/>
    <p:sldId id="368" r:id="rId53"/>
    <p:sldId id="355" r:id="rId54"/>
  </p:sldIdLst>
  <p:sldSz cx="9144000" cy="6858000" type="screen4x3"/>
  <p:notesSz cx="6718300" cy="10121900"/>
  <p:custDataLst>
    <p:tags r:id="rId57"/>
  </p:custData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3798" y="-120"/>
      </p:cViewPr>
      <p:guideLst>
        <p:guide orient="horz" pos="3188"/>
        <p:guide pos="21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gs" Target="tags/tag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5482" y="0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614048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5482" y="9614048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73D19-B79E-41AB-9709-A43E71FAF2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47430349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758825"/>
            <a:ext cx="5060950" cy="379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1830" y="4807903"/>
            <a:ext cx="5374640" cy="45548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14048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5482" y="9614048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AD4E6-4E43-41DA-AA34-1359806A69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038292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</a:t>
            </a:fld>
            <a:endParaRPr lang="th-TH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2834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sz="2800" dirty="0" smtClean="0"/>
              <a:t>หัวข้อที่จะพูดในวันนี้ก็มี</a:t>
            </a:r>
          </a:p>
          <a:p>
            <a:pPr marL="342900" indent="-342900">
              <a:buFontTx/>
              <a:buChar char="-"/>
            </a:pPr>
            <a:r>
              <a:rPr lang="th-TH" sz="2800" dirty="0" smtClean="0"/>
              <a:t>ความเป็นมาของโครงการนี้</a:t>
            </a:r>
          </a:p>
          <a:p>
            <a:pPr marL="342900" indent="-342900">
              <a:buFontTx/>
              <a:buChar char="-"/>
            </a:pPr>
            <a:r>
              <a:rPr lang="th-TH" sz="2800" dirty="0" smtClean="0"/>
              <a:t>หลักการทำงานเป็นอย่างไร</a:t>
            </a:r>
          </a:p>
          <a:p>
            <a:pPr marL="342900" indent="-342900">
              <a:buFontTx/>
              <a:buChar char="-"/>
            </a:pPr>
            <a:r>
              <a:rPr lang="th-TH" sz="2800" dirty="0" smtClean="0"/>
              <a:t>วิธีรับข้อสอบรับอย่างไร</a:t>
            </a:r>
          </a:p>
          <a:p>
            <a:pPr marL="342900" indent="-342900">
              <a:buFontTx/>
              <a:buChar char="-"/>
            </a:pPr>
            <a:r>
              <a:rPr lang="th-TH" sz="2800" dirty="0" smtClean="0"/>
              <a:t>บัญชีใหม่ที่เพิ่มเติมเพื่อรองรับสำหรับวิธีรับข้อสอบใหม่</a:t>
            </a:r>
          </a:p>
          <a:p>
            <a:pPr marL="342900" indent="-342900">
              <a:buFontTx/>
              <a:buChar char="-"/>
            </a:pPr>
            <a:r>
              <a:rPr lang="th-TH" sz="2800" dirty="0" smtClean="0"/>
              <a:t>ใบตอบธรรมศึกษาสำนักเรียนส่วนภูมิภาค</a:t>
            </a:r>
          </a:p>
          <a:p>
            <a:pPr marL="342900" indent="-342900">
              <a:buFontTx/>
              <a:buChar char="-"/>
            </a:pPr>
            <a:r>
              <a:rPr lang="th-TH" sz="2800" dirty="0" smtClean="0"/>
              <a:t>ใบตอบธรรมศึกษาสำนักเรียนส่วนกลาง</a:t>
            </a:r>
            <a:endParaRPr lang="th-TH" sz="28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9154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sz="2200" dirty="0" smtClean="0">
                <a:latin typeface="Angsana New" pitchFamily="18" charset="-34"/>
                <a:cs typeface="Angsana New" pitchFamily="18" charset="-34"/>
              </a:rPr>
              <a:t>ได้รับร้องเรียนทุกปีเรื่องข้อสอบไม่เรียบร้อย  มีผู้เปิดซองข้อสอบก่อนกำหนด  ข้อสอบธรรมสนามหลวงถูกเผยแพร่ทางอินเตอร์เน็ต  อันนี้เป็นเหตุผลหลักที่เปลี่ยนวิธีจ่ายข้อสอบ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sz="2200" dirty="0" smtClean="0">
                <a:latin typeface="Angsana New" pitchFamily="18" charset="-34"/>
                <a:cs typeface="Angsana New" pitchFamily="18" charset="-34"/>
              </a:rPr>
              <a:t>นอกจากนี้มีกรณีที่บางสนามสอบไม่ได้รับข้อสอบบางชั้น/บางวิชา  ก็เกิดขึ้นอยู่ทุกปีเช่นกัน  เกิดจากความไม่รอบคอบของเจ้าหน้าที่บรรจุข้อสอบ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sz="2200" dirty="0" smtClean="0">
                <a:latin typeface="Angsana New" pitchFamily="18" charset="-34"/>
                <a:cs typeface="Angsana New" pitchFamily="18" charset="-34"/>
              </a:rPr>
              <a:t>ปัจจุบันไม่มีการตรวจสอบคุณภาพของสนามสอบก่อนอนุมัติ  ทำให้มีสนามสอบที่ไม่ได้คุณภาพ  เช่น  ไม่มีบุคลากรตรวจสอบข้อมูลผู้เข้าสอบก่อนส่งสำนักงาน  ข้อมูลผู้เข้าสอบในปัจจุบันอัตราข้อมูลที่ถูกต้องอยู่ที่ ๕๐</a:t>
            </a:r>
            <a:r>
              <a:rPr lang="en-US" sz="2200" dirty="0" smtClean="0">
                <a:latin typeface="Angsana New" pitchFamily="18" charset="-34"/>
                <a:cs typeface="Angsana New" pitchFamily="18" charset="-34"/>
              </a:rPr>
              <a:t>% </a:t>
            </a:r>
            <a:r>
              <a:rPr lang="th-TH" sz="2200" dirty="0" smtClean="0">
                <a:latin typeface="Angsana New" pitchFamily="18" charset="-34"/>
                <a:cs typeface="Angsana New" pitchFamily="18" charset="-34"/>
              </a:rPr>
              <a:t>เท่านั้น  การตรวจสอบข้อมูลก่อนประกาศผลสอบ/พิมพ์ใบประกาศนียบัตรใช้เวลาประมาณ ๓ เดือน</a:t>
            </a:r>
            <a:endParaRPr lang="th-TH" sz="2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6102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แจ้งหมายเลขโทรศัพท์เคลื่อนที่ (มือถือ)  ๒ หมายเลข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โทรสาร ใช้ในกรณีที่ไม่สามารถรับรหัสผ่านทาง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 SMS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ทางเลือกสำรอง ๑)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E-mail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ใช้ในกรณีที่  ไม่สามารถรับรหัสผ่านทาง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 SMS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ทางเลือกสำรอง ๒)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แฟ้มข้อสอบ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ไม่สามารถเปิดได้ถ้าไม่มีรหัสผ่าน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รหัสผ่านจะได้รับ ๒๐ นาทีก่อนสอบ สำหรับนักธรรม  และ ๓๐ นาทีก่อนสอบ สำหรับธรรมศึกษา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ความปลอดภัยของแฟ้ม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มาตรฐานเดียวกับที่ใช้กันอยู่ทั่วโลก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หากใช้โปรแกรมเดารหัสผ่าน (แกะรหัสผ่าน)  โดยใช้เครื่องที่มีหน่วยประมวลผลระดับ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i7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เร็วที่สุดสำหรับบุคคลทั่วไป)  เดารหัสผ่านได้ ๘๐,๐๐๐ รหัสต่อวินาที  ถ้าความยาวของรหัสผ่านอยู่ที่ ๑๐ ตัวอักษร  จะต้องใช้เวลานับล้านปี เพื่อเดาความเป็นไปได้ของรหัสผ่านทั้งหมด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1885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แจ้งหมายเลขโทรศัพท์เคลื่อนที่ (มือถือ)  ๒ หมายเลข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โทรสาร ใช้ในกรณีที่ไม่สามารถรับรหัสผ่านทาง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 SMS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ทางเลือกสำรอง ๑)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E-mail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ใช้ในกรณีที่  ไม่สามารถรับรหัสผ่านทาง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 SMS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ทางเลือกสำรอง ๒)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แฟ้มข้อสอบ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ไม่สามารถเปิดได้ถ้าไม่มีรหัสผ่าน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รหัสผ่านจะได้รับ ๒๐ นาทีก่อนสอบ สำหรับนักธรรม  และ ๓๐ นาทีก่อนสอบ สำหรับธรรมศึกษา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ความปลอดภัยของแฟ้ม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มาตรฐานเดียวกับที่ใช้กันอยู่ทั่วโลก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หากใช้โปรแกรมเดารหัสผ่าน (แกะรหัสผ่าน)  โดยใช้เครื่องที่มีหน่วยประมวลผลระดับ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i7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เร็วที่สุดสำหรับบุคคลทั่วไป)  เดารหัสผ่านได้ ๘๐,๐๐๐ รหัสต่อวินาที  ถ้าความยาวของรหัสผ่านอยู่ที่ ๑๐ ตัวอักษร  จะต้องใช้เวลานับล้านปี เพื่อเดาความเป็นไปได้ของรหัสผ่านทั้งหมด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1885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บราวเซอร์สำหรับเข้าเว็บไซต์สำนักงานแม่กองธรรมสนามหลวง</a:t>
            </a:r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3158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ใส่ที่อยู่และกด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ENTER</a:t>
            </a: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831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ระบบนี้เปิดก่อนสอบ ๓ วันเท่านั้น  (และสำหรับช่วงทดสอบระบบ)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จะมีคู่มือต่าง ๆ ที่จำเป็นด้วย  เช่น  วิธีติดตั้งโปรแกรมที่จำเป็น (หากไม่มี)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5106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ขั้นตอนการเข้าระบบ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3086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แฟ้มข้อสอบ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8111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ขั้นตอนบันทึกแฟ้มข้อสอบ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4484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ตั้งชื่อแฟ้มข้อสอบ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12</a:t>
            </a:fld>
            <a:endParaRPr lang="th-TH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851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หลังจากรับทุกวิชาแล้วควรจะมีครบทั้ง ๔ วิชา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1057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พัฒนาขึ้นจากเจ้าหน้าที่สำนักงาน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โดยใช้บริการส่งจาก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บริษัทท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รูฯ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ตรวจสอบการส่งว่าส่งได้/ไม่ได้  หากส่งไม่ได้ส่งซ้ำ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หากส่งซ้ำไม่ได้ ทำรายชื่อสนามสอบที่ส่งไม่ได้  เพื่อส่งให้กับเจ้าหน้าฯ รับผิดชอบส่งโทรสาร/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E-Mail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4956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กำหนดการรับข้อสอบ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05099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วิธีเปิดข้อสอบ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0652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ใส่รหัสผ่าน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27298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เปิดได้จะเป็นลักษณะเช่นนี้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08766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วิชาอื่น ๆ ก็ทำนองเดียวกัน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5185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ถ้าเปิดไม่ได้  เพราะรหัสผ่านผิดพลาดจะมีหน้าต่างแบบนี้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1996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ถ้าไม่มีโปรแกรมเปิดก็จะมีลักษณะเช่นนี้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69522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แจ้งหมายเลขโทรศัพท์เคลื่อนที่ (มือถือ)  ๒ หมายเลข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โทรสาร ใช้ในกรณีที่ไม่สามารถรับรหัสผ่านทาง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 SMS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ทางเลือกสำรอง ๑)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E-mail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ใช้ในกรณีที่  ไม่สามารถรับรหัสผ่านทาง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 SMS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ทางเลือกสำรอง ๒)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แฟ้มข้อสอบ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ไม่สามารถเปิดได้ถ้าไม่มีรหัสผ่าน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รหัสผ่านจะได้รับ ๒๐ นาทีก่อนสอบ สำหรับนักธรรม  และ ๓๐ นาทีก่อนสอบ สำหรับธรรมศึกษา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ความปลอดภัยของแฟ้ม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มาตรฐานเดียวกับที่ใช้กันอยู่ทั่วโลก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หากใช้โปรแกรมเดารหัสผ่าน (แกะรหัสผ่าน)  โดยใช้เครื่องที่มีหน่วยประมวลผลระดับ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i7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เร็วที่สุดสำหรับบุคคลทั่วไป)  เดารหัสผ่านได้ ๘๐,๐๐๐ รหัสต่อวินาที  ถ้าความยาวของรหัสผ่านอยู่ที่ ๑๐ ตัวอักษร  จะต้องใช้เวลานับล้านปี เพื่อเดาความเป็นไปได้ของรหัสผ่านทั้งหมด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1885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นักธรรมโท-เอก ก็เช่นเดียวกับชั้นตรี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42180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แจ้งหมายเลขโทรศัพท์เคลื่อนที่ (มือถือ)  ๒ หมายเลข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โทรสาร ใช้ในกรณีที่ไม่สามารถรับรหัสผ่านทาง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 SMS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ทางเลือกสำรอง ๑)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E-mail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ใช้ในกรณีที่  ไม่สามารถรับรหัสผ่านทาง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 SMS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ทางเลือกสำรอง ๒)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แฟ้มข้อสอบ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ไม่สามารถเปิดได้ถ้าไม่มีรหัสผ่าน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รหัสผ่านจะได้รับ ๒๐ นาทีก่อนสอบ สำหรับนักธรรม  และ ๓๐ นาทีก่อนสอบ สำหรับธรรมศึกษา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ความปลอดภัยของแฟ้ม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มาตรฐานเดียวกับที่ใช้กันอยู่ทั่วโลก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หากใช้โปรแกรมเดารหัสผ่าน (แกะรหัสผ่าน)  โดยใช้เครื่องที่มีหน่วยประมวลผลระดับ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i7 (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เร็วที่สุดสำหรับบุคคลทั่วไป)  เดารหัสผ่านได้ ๘๐,๐๐๐ รหัสต่อวินาที  ถ้าความยาวของรหัสผ่านอยู่ที่ ๑๐ ตัวอักษร  จะต้องใช้เวลานับล้านปี เพื่อเดาความเป็นไปได้ของรหัสผ่านทั้งหมด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1885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ธรรมศึกษาก็เช่นเดียวกับนักธรรมชั้นตรี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615421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ธรรมศึกษาก็เช่นเดียวกับนักธรรมชั้นตรี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615421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บัญชีใหม่ สำคัญอย่างยิ่ง  ถ้าข้อมูลผิดพลาด จะไม่ได้รับรหัสผ่าน</a:t>
            </a: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86413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หัวกระดาษบัญชีใหม่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09624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หัว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คอลั่มน์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ต่างๆ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20094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ส่วนหัว ด้านซ้าย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31590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ส่วนหัว ด้านขวา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94410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อธิบายซ้ำเรื่องรายละเอียดของบัญชีใหม่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09303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ตอบธศ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ส่วนภูมิภาค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12717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ส่วนภูมิภาค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85732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ส่วนภูมิภาค ส่วนหัว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26941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ส่วนภูมิภาค ส่วนวิชาธรรม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67270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61934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25960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ใบตอบเสีย 30000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หากไม่แก้ ใบตอบเสีย 15000 คนโดยประมาณ  และระบบถือว่าขาดสอบ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981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61778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87630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93962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0408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68931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ใบตอบเสีย 30000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หากไม่แก้ ใบตอบเสีย 15000 คนโดยประมาณ  และระบบถือว่าขาดสอบ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981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ใบตอบเสีย 30000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หากไม่แก้ ใบตอบเสีย 15000 คนโดยประมาณ  และระบบถือว่าขาดสอบ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981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ใบตอบเสีย 30000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หากไม่แก้ ใบตอบเสีย 15000 คนโดยประมาณ  และระบบถือว่าขาดสอบ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981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ใบตอบเสีย 30000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หากไม่แก้ ใบตอบเสีย 15000 คนโดยประมาณ  และระบบถือว่าขาดสอบ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981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ใบตอบเสีย 30000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หากไม่แก้ ใบตอบเสีย 15000 คนโดยประมาณ  และระบบถือว่าขาดสอบ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49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9811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ใบตอบเสีย 30000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หากไม่แก้ ใบตอบเสีย 15000 คนโดยประมาณ  และระบบถือว่าขาดสอบ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50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981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 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ธศ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ส่วนกลาง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ใบตอบเสีย 30000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หากไม่แก้ ใบตอบเสีย 15000 คนโดยประมาณ  และระบบถือว่าขาดสอบ</a:t>
            </a: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 typeface="Arial" pitchFamily="34" charset="0"/>
              <a:buChar char="•"/>
            </a:pPr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51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981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th-TH" smtClean="0"/>
              <a:t>วิธีรับข้อสอบผ่านอินเตอร์เน็ต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th-TH" smtClean="0"/>
              <a:t>วันที่ 11 กันยายน พ.ศ. 2556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D4E6-4E43-41DA-AA34-1359806A69BE}" type="slidenum">
              <a:rPr lang="th-TH" smtClean="0"/>
              <a:t>52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065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th-T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52573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400" baseline="0">
                <a:latin typeface="Angsana New" pitchFamily="18" charset="-34"/>
                <a:cs typeface="Angsana New" pitchFamily="18" charset="-34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h-T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4727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63876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26849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335782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89775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666823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00358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023463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97648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8919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49317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340680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18031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03991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64776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04253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2156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86911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34034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825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540624" cy="365125"/>
          </a:xfr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92637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accent3"/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 userDrawn="1"/>
        </p:nvSpPr>
        <p:spPr>
          <a:xfrm>
            <a:off x="1115616" y="64944"/>
            <a:ext cx="7920880" cy="792087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lop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dirty="0" smtClean="0"/>
              <a:t>Click to edit Master title style</a:t>
            </a:r>
            <a:endParaRPr lang="th-T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h-T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pic>
        <p:nvPicPr>
          <p:cNvPr id="7" name="Picture 6" descr="_ตรากองธรรม"/>
          <p:cNvPicPr/>
          <p:nvPr userDrawn="1"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850104" cy="864096"/>
          </a:xfrm>
          <a:prstGeom prst="rect">
            <a:avLst/>
          </a:prstGeom>
          <a:noFill/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-1072" y="6492875"/>
            <a:ext cx="540624" cy="365125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6545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 baseline="0">
          <a:ln w="11430"/>
          <a:solidFill>
            <a:srgbClr val="FFC000"/>
          </a:solidFill>
          <a:effectLst>
            <a:outerShdw blurRad="80000" dist="40000" dir="5040000" algn="tl">
              <a:srgbClr val="000000">
                <a:alpha val="30000"/>
              </a:srgbClr>
            </a:outerShdw>
          </a:effectLst>
          <a:latin typeface="Angsana New" pitchFamily="18" charset="-34"/>
          <a:ea typeface="+mj-ea"/>
          <a:cs typeface="Angsana New" pitchFamily="18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tx1"/>
          </a:solidFill>
          <a:latin typeface="Angsana New" pitchFamily="18" charset="-34"/>
          <a:ea typeface="+mn-ea"/>
          <a:cs typeface="Angsana New" pitchFamily="18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tx1"/>
          </a:solidFill>
          <a:latin typeface="Angsana New" pitchFamily="18" charset="-34"/>
          <a:ea typeface="+mn-ea"/>
          <a:cs typeface="Angsana New" pitchFamily="18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latin typeface="Angsana New" pitchFamily="18" charset="-34"/>
          <a:ea typeface="+mn-ea"/>
          <a:cs typeface="Angsana New" pitchFamily="18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latin typeface="Angsana New" pitchFamily="18" charset="-34"/>
          <a:ea typeface="+mn-ea"/>
          <a:cs typeface="Angsana New" pitchFamily="18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tx1"/>
          </a:solidFill>
          <a:latin typeface="Angsana New" pitchFamily="18" charset="-34"/>
          <a:ea typeface="+mn-ea"/>
          <a:cs typeface="Angsana New" pitchFamily="18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accent3"/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CECAB-924C-4C27-944A-EEFB3D3EBD36}" type="datetimeFigureOut">
              <a:rPr lang="th-TH" smtClean="0"/>
              <a:t>11/09/56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-1072" y="6492875"/>
            <a:ext cx="540624" cy="365125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71B177-526A-4651-A17F-198321A9A79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21743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ngtham.ne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3896" y="2348880"/>
            <a:ext cx="9361040" cy="28083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prstDash val="sysDot"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" y="2349500"/>
            <a:ext cx="9144000" cy="291623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5400" spc="50" dirty="0" smtClean="0"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วิธี</a:t>
            </a:r>
            <a:r>
              <a:rPr lang="th-TH" sz="5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รับข้อสอบผ่านอินเตอร์เน็ต</a:t>
            </a:r>
            <a:br>
              <a:rPr lang="th-TH" sz="5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th-TH" sz="5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สำหรับ นักธรรม-ธรรมศึกษา</a:t>
            </a:r>
            <a:br>
              <a:rPr lang="th-TH" sz="5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th-TH" sz="5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พ.ศ. ๒๕๕๖</a:t>
            </a:r>
            <a:endParaRPr lang="th-TH" sz="5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_ตรากองธรรม"/>
          <p:cNvPicPr/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32656"/>
            <a:ext cx="1700209" cy="1728193"/>
          </a:xfrm>
          <a:prstGeom prst="rect">
            <a:avLst/>
          </a:prstGeom>
          <a:noFill/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283654" y="6043935"/>
            <a:ext cx="583845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h-TH" sz="4400" b="1" cap="all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สำนักงานแม่กองธรรมสนามหลวง</a:t>
            </a:r>
            <a:endParaRPr lang="th-TH" sz="4400" b="1" cap="all" dirty="0">
              <a:ln w="0"/>
              <a:solidFill>
                <a:schemeClr val="accent6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B177-526A-4651-A17F-198321A9A799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141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4625"/>
            <a:ext cx="7920880" cy="792087"/>
          </a:xfrm>
        </p:spPr>
        <p:txBody>
          <a:bodyPr>
            <a:noAutofit/>
          </a:bodyPr>
          <a:lstStyle/>
          <a:p>
            <a:r>
              <a:rPr lang="th-TH" dirty="0" smtClean="0"/>
              <a:t>สารบัญ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r>
              <a:rPr lang="th-TH" sz="3600" dirty="0" smtClean="0"/>
              <a:t>ความเป็นมาของโครงการ</a:t>
            </a:r>
          </a:p>
          <a:p>
            <a:r>
              <a:rPr lang="th-TH" sz="3600" dirty="0" smtClean="0"/>
              <a:t>หลักการทำงานของการรับข้อสอบผ่านอินเตอร์เน็ต</a:t>
            </a:r>
          </a:p>
          <a:p>
            <a:r>
              <a:rPr lang="th-TH" sz="3600" dirty="0" smtClean="0"/>
              <a:t>วิธีรับข้อสอบผ่านอินเตอร์เน็</a:t>
            </a:r>
            <a:r>
              <a:rPr lang="th-TH" sz="3600" dirty="0"/>
              <a:t>ต</a:t>
            </a:r>
            <a:endParaRPr lang="th-TH" sz="3600" dirty="0" smtClean="0"/>
          </a:p>
          <a:p>
            <a:r>
              <a:rPr lang="th-TH" sz="3600" dirty="0" smtClean="0"/>
              <a:t>บัญชีใหม่สำหรับการรับข้อสอบผ่านอินเตอร์เน็ต</a:t>
            </a:r>
          </a:p>
          <a:p>
            <a:r>
              <a:rPr lang="th-TH" sz="3600" dirty="0" smtClean="0"/>
              <a:t>ใบตอบธรรมศึกษาสำหรับสำนักเรียนส่วนภูมิภาค</a:t>
            </a:r>
          </a:p>
          <a:p>
            <a:r>
              <a:rPr lang="th-TH" sz="3600" dirty="0"/>
              <a:t>ใบตอบธรรมศึกษาสำหรับสำนักเรียนส่วนกลาง</a:t>
            </a:r>
          </a:p>
          <a:p>
            <a:r>
              <a:rPr lang="th-TH" sz="3600" dirty="0" smtClean="0"/>
              <a:t>คำถาม - ข้อเสนอแนะ</a:t>
            </a:r>
          </a:p>
          <a:p>
            <a:endParaRPr lang="th-TH" sz="3600" dirty="0" smtClean="0"/>
          </a:p>
          <a:p>
            <a:endParaRPr lang="en-US" sz="3600" dirty="0" smtClean="0"/>
          </a:p>
          <a:p>
            <a:endParaRPr lang="th-T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410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4625"/>
            <a:ext cx="7920880" cy="792087"/>
          </a:xfrm>
        </p:spPr>
        <p:txBody>
          <a:bodyPr>
            <a:noAutofit/>
          </a:bodyPr>
          <a:lstStyle/>
          <a:p>
            <a:r>
              <a:rPr lang="th-TH" dirty="0" smtClean="0"/>
              <a:t>ความเป็นมาของโครงการ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 smtClean="0"/>
              <a:t>มีการเปิดซองข้อสอบก่อนกำหนด  ทำให้ข้อสอบ</a:t>
            </a:r>
            <a:br>
              <a:rPr lang="th-TH" sz="4000" dirty="0" smtClean="0"/>
            </a:br>
            <a:r>
              <a:rPr lang="th-TH" sz="4000" dirty="0" smtClean="0"/>
              <a:t>ถูกเผยแพร่อย่างรวดเร็ว  โดยเฉพาะผ่านสื่ออินเตอร์เน็ต</a:t>
            </a:r>
          </a:p>
          <a:p>
            <a:r>
              <a:rPr lang="th-TH" sz="4000" dirty="0" smtClean="0"/>
              <a:t>ปรับปรุงคุณสมบัติสำหรับการเปิดสนามสอบใหม่</a:t>
            </a:r>
          </a:p>
          <a:p>
            <a:endParaRPr lang="th-TH" sz="4000" dirty="0" smtClean="0"/>
          </a:p>
          <a:p>
            <a:endParaRPr lang="th-TH" sz="4000" dirty="0" smtClean="0"/>
          </a:p>
          <a:p>
            <a:endParaRPr lang="en-US" sz="4000" dirty="0" smtClean="0"/>
          </a:p>
          <a:p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40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4625"/>
            <a:ext cx="7920880" cy="792087"/>
          </a:xfrm>
        </p:spPr>
        <p:txBody>
          <a:bodyPr>
            <a:noAutofit/>
          </a:bodyPr>
          <a:lstStyle/>
          <a:p>
            <a:r>
              <a:rPr lang="th-TH" sz="4000" dirty="0" smtClean="0"/>
              <a:t>หลักการทำงานของการรับข้อสอบผ่านอินเตอร์เน็ต</a:t>
            </a:r>
            <a:endParaRPr lang="th-TH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400" dirty="0" smtClean="0"/>
              <a:t>แจ้งหมายเลขโทรศัพท์ โทรสาร และ</a:t>
            </a:r>
            <a:r>
              <a:rPr lang="en-US" sz="4400" dirty="0" smtClean="0"/>
              <a:t> E-mail </a:t>
            </a:r>
            <a:r>
              <a:rPr lang="th-TH" sz="4400" dirty="0" smtClean="0"/>
              <a:t>ที่จะรับรหัสผ่านสำหรับเปิดแฟ้มข้อสอบ</a:t>
            </a:r>
          </a:p>
          <a:p>
            <a:r>
              <a:rPr lang="th-TH" sz="4400" dirty="0" smtClean="0"/>
              <a:t>รับข้อสอบ ผ่านอินเตอร์เน็ต (ก่อนสอบ ๓ วัน)</a:t>
            </a:r>
          </a:p>
          <a:p>
            <a:r>
              <a:rPr lang="th-TH" sz="4400" dirty="0" smtClean="0"/>
              <a:t>รับรหัสผ่านสำหรับเปิดแฟ้มข้อสอบทาง</a:t>
            </a:r>
            <a:r>
              <a:rPr lang="en-US" sz="4400" dirty="0" smtClean="0"/>
              <a:t> SMS</a:t>
            </a:r>
            <a:endParaRPr lang="th-TH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784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4625"/>
            <a:ext cx="7920880" cy="792087"/>
          </a:xfrm>
        </p:spPr>
        <p:txBody>
          <a:bodyPr>
            <a:noAutofit/>
          </a:bodyPr>
          <a:lstStyle/>
          <a:p>
            <a:r>
              <a:rPr lang="th-TH" sz="4000" dirty="0" smtClean="0"/>
              <a:t>กำหนดการรับข้อสอบนักธรรมชั้นตรี (สมัยที่ ๑)</a:t>
            </a:r>
            <a:endParaRPr lang="th-TH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400" dirty="0" smtClean="0"/>
              <a:t>ข้อสอบนักธรรมชั้นตรี (ทุกวิชา) รับได้ตั้งแต่วันที่ ๑๑ ตุลาคม ๒๕๕๖ เวลา ๑๓.๐๐ น. เป็นต้นไป</a:t>
            </a:r>
            <a:endParaRPr lang="th-TH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618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วิธีรับข้อสอบ นักธรรมชั้นตรี (สมัยที่ ๑)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>เปิดโปรแกรมเพื่อเข้าเว็บไซต์สำนักงานแม่กองธรรมสนามหลวง  เช่น 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Internet Explorer, Firefox, Google Chrome, Safari, Opera,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ฯลฯ</a:t>
            </a:r>
          </a:p>
          <a:p>
            <a:pPr lvl="1"/>
            <a:endParaRPr lang="th-TH" sz="3200" dirty="0"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1036" name="Picture 12" descr="https://encrypted-tbn2.gstatic.com/images?q=tbn:ANd9GcSsBFqekHs29qV3CwPtzpnW4mKnMbnDj3u0P-x7IRFdRuq09FF0j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476" y="4514452"/>
            <a:ext cx="2286000" cy="2000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encrypted-tbn1.gstatic.com/images?q=tbn:ANd9GcTOEZKhkH8kT5YghWcaiAqY4SFxGLz8a21EmBtJO20GAT8xZWqxz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6" y="4581128"/>
            <a:ext cx="2362200" cy="1933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encrypted-tbn1.gstatic.com/images?q=tbn:ANd9GcQIlnCwV2uX9CKaoZYPBU2u3cVorUQtqicepUup7A45MG81E5wV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04" y="5190727"/>
            <a:ext cx="3467100" cy="1323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2" descr="data:image/jpeg;base64,/9j/4AAQSkZJRgABAQAAAQABAAD/2wCEAAkGBxEHBhUUBxQTFhUXFhgaGRgYGB8bIRkdGBwaHxgeGx8gHjQjHB8lIiEeIj0hKC0sLjouISAzODMsNy0tLywBCgoKDg0OGhAQGjclHyQ0NzQ3Nzc1LDc3NTM3NzEtMDcrNDcuLDc3Ny00LSw3LzcwMTIsODc3MSwsNzc1ODc3Lf/AABEIALMAswMBIgACEQEDEQH/xAAcAAEAAwEBAQEBAAAAAAAAAAAABQYHBAMBAgj/xABIEAABAwIEBAQBBgoFDQAAAAABAAIDBBEFBhIhBzFBURMiYXEyCBRCgZGhIzdSYnJzg5KxshUWs9HwFyQlMzQ2RWOTosHC4f/EABkBAQADAQEAAAAAAAAAAAAAAAADBAUCAf/EACERAQADAAIBBQEBAAAAAAAAAAABAgMEETESITJBUYET/9oADAMBAAIRAxEAPwDcUREBERAREQEREBERAREQEREBERAREQEREBERAREQEREBERAREQEREBERAREQEREBERAREQEREBERAREQEREBERAREQEREBERAREQEREBERAREQEREBERAREQEREHPXVQpINRBcSQA0dSeQXPT4g/5yGVsejV8JDtQJG5B2FivzibhVM0Uzj4jSCC0atJHLV0+olR0NPUipjkxWaHygkxi4Gs8nA36C4t680FjRRv9IO+gYXftCP/AFX7/pRsY/ztrmD8o7t/eGw+uyDvRfGuDm3buF9QEREBERAREQEREBERAREQEREBERAUBX4sx9K6WeTwqZt7vvYyW/JPRvqNz0t1/WYqsPkbADYOaXykdIxtb3efL7Byo+L4i7EZ2yvDdIcW0sR+G7fileOrWdP/AKF7ETM9QTPTrr8xT1bWso70sTh5GNZqnkHcM5Rj851+e9lyNwbxoyZoruu0A1Er5L3vfUGWa08th3K96MCjvuS93xvd8Tj69h6cgvehnlNaRRkHVvpdyOkG4I63+5TxlEIZ0/HCMC0NvDHSnt4bpYT9oJX6gq58OmAhke0k2EcxFnHsyUeUn814uV6MqfCiAab2C56uubJCWSNDtWxB3Futx1S9KxHcu8/VeeoTOFZhME1o26XXs6E+UE9Q0H/Vv66eR6el3oqtldTB9MbtP3dwexHZZRE350/wpbuOn8E4nc23MTz1PVruYNx7zeTMXdTYgY6g7OLQ6+1y7aOT0J+A+tlDek1nqXVbRMezQ0Rc2JV8WF0D5q9wZGxpc5x6ALl66UWI4hxvqK2uLMqUXiAci8Pe5w76GW0/aV2ZU4t12IZlhpMXoQ10rw3y64y0fScWvBuALnmNgUGxIiICIs24w8Qn5Qp2Q4UGmolBdqduI2A21W6km4HTYoNJRYzkehzLV4lTVGLTu+bve1z2Oc3UWc926dgdvXdbMgIiICIqLxdzdU5QwBkmEsaXPk0FzgSGCxN7dzy3QXpFleWOJlbiOBRyT0EkriHXfHcNdpcRcCxty787og7cfqXVE0vgfFPMY2+jYLMA/fcSoLFatsONPbB8MIbCz0DAC4+5PP2CnGAOxynB5apj9fzp1/8AwqPWU89ZmCeKl2dre8ahzGrc3JsAAb3Vni1ibT2h3mYiOk3891C7zz6lS9BVswapjnrns8OxLC12ov2sdIHbreyqOHYAZKxzcSqIItJsS9xN/VrSASPXZXGkyvBPV+IXtkpoYQ1jrgh8hLr7DqDv7kKzpFKx7yqUm82RWI10Eshkp3ODXEkMcLEX6DfcKIjrRLdzSD7FdmPUDa3HWR4UCPhBDTezr7C/fldS2Y8dqKmd8dJpiY1xb5W2cQDbcncewsqnDx1vr/rr/I+oj98fbQ5nLwyyjHGfPyn7mfz+IYwVHzUSaNLfK5ji5oN7jQQL3O9lOYlD/piFw8vjjwzYg2Mwu2xGx0yC91Spo5KfYyEtty7+56/WrdUt8LLuHnr4kFv+oCFb52XprFpU+LrFpnpp2E1fz/C45DzexpI7Ejcfas9+UH4n9RB4HwePH4n6O9v+7SrvlVwdgMZby81vbW6y7cSoIsUoHw17Q+N7S1zT1B/xzWaus2+T9V0j8oGOkLBUNe4zD6RuTod3LdNh25rT3xNe8F4BLdwSOXt2WDZj4L1mE1hmydMXaSS1pdokbz2a4bHt0XtkPivV4fjQo87A21BniPbpfG48vEHVvr057hBq+cs3U2TsOEuK67OdpaGNuXOsTbsNgeZCz08faUTf7JUaPytTb/Zy+9abmE0cVB4mYfB8KNwdeW1g4ciL9fRZ1jvFfApKV0LonzsILSGxADttqt9oQXbL2dKTMWBSVOFOLhG0l7Ds5pDSbEettjyX84cRc3R5vzS2pgY9jGxsZpeQT5XOJ5bWN1ZPk/VJjzxLHCT4ckD7g9Q1zdN+l9yvHjhC2HiQwRNaB4UOwAA+JyDVcjcT6fNuIOho4JY9EZfd1js2wsAN7qFxHjvQwykYdBPNb6WzAfa+/wBoC1OKljhdeFjGnuGgKiYrnnAsoyOij8LWCbsgjDrG+4cQLX9yg/GUOL9BmSvbDI18EryAwSWLXOPJocDzPKxAvdWLPOa2ZOwcT1Ub5Gl4bZhAIvex3X85cSMx0ePZhZUZbifDZo13a1up7XEteA087W39Atb42TGo4YRPk5udA4+5Fyg78Y4v0WFYNBK9kjpJ4xI2EEXa03ALzybe3qfRduYM909DkiCtxCndJHUBn4LyutrFxfVsbWVI4IZIpsWwZ1ZjrBM4vMcTX+YNZHYXset7j0A9VMcfaZlHkOJlK0NY2Zga0CwAAdYAILtlDMkWP5dinoojGx+oNYbeUMe5nTb6K+Ks8HfxcUv7b+2lX1B5YqPmOLDp4NTI0/oVVpIne2trmqFzhFJRZlE8RJD2HRq8wbfmADttsbd1cOIuGfgDUAHQYzHOG89F7skHrG7f2LlAYTVszJhhp8QLRPHbcfS7Pb3af7wpuPpGd+58ItqTenUeVewrDX4pXaXOJc4kvkeb2H0nOPp/cFYMTxoPY2DBBaGPy6u/e1ubj1d06LhkpX0bXQzXYHfGR9O3wtB6N79ble0FOA2zQtac41mJn4x4Ytt5xiYj5T5STo4aHL0b8LZoc9xa+ziSNiSATuL8+64KgOqH6piXG3M8z791znxZqSXwZGjw3k+GSAfK34tx5r77Ag7BdLJPFoW6R5iBtzO/ZTRj6PdBppNup/URPROq6trIhu8gN+s8z/FSueq5tBX00NPv4Dddh1LBaMe5cpKJkeVKB1Ti1g+1mM6i/Qd3H7gqzw+oZc35udU1w/BxPD3di8bxsH6Ozvs7rL528aWitfENnhYTnTu3mWw4BRf0bgkMTubI2tPuBv8AevuLYvT4NTh+KysiYXBoc82FzyF+i7lWc+5MizthbYqySSPQ/W0st8ViPMCNxuex9VRXU9FWxTU+uGSNzPyg4EfaDZfzdxlr4Mx8QGNy+WyO0RxFzNw+QvdYAj4rXaNuysj/AJP7/F8la3T6w7/zq85G4WUeUqgS3dPOOT3gAN/QaOR9SSfZBmXH6vmdmKnpahx8KOBjvQucSHP9dhb7e5Wy4RgOG5awEOp44GxMj1GVwabi273OPfmuDiLw9gzvTsMrzFNGCGSAX2PNrh1F9+4+29OwngpL5Y8er5JKdhBELNQBt03dZv1C/sgq/BKdtVxSlfDs18dQ5vTZz2kfcvLjr+Mtn6qH+Zy0zKXC8ZYzi+ro5x4bhIBD4dtLX2IAdq6W7Lzz5wsObczCqFT4dmMbo8PV8BJ56hzugnOKuIy4XkKpfQkh+jTqHNoeQ0kHobHms6+T5l2ir8OnqK1jJJmS6A14DtDdLSHAH8olwv8AmraMUw+PFcOkhrm6o5Glrh3B/gfVY9/kPqKDEC7AcQfEw7Xs5r7diWOAd93sggflDVNOceghoAwOiidrDAAAXkaQbdbC9uxCuPGT8VEHvT/yrxxLgXBPhsbKOoc2UOe6SV7NRkLrdNQ0gW5b8yrfm/Jbsy5Pjo3TBhZ4d5NF7+GLcr7X90EZwH/FzF+sl/nKj/lD/wC5cf69v8HK4ZCyyco5cbTOk8XS57tWnT8TieVzyXPxFyh/XTBWwCXwrSB+rTq5A7WuO6CB4O/i4pf239tKvqsWTcrHLOW4qYyeJ4evzadN9b3P5XPLVb6kQWN7A9hDxcHmFjOeclT5fqPnGX9ZibcgMF3w9w0fSj/N6fw2hfCLjdBiuB8QYa2AMzGwfrGC4PqRzb94VqoaahxJt8Lq4z6a2n7r3UjmHh1Q41KXhpikP049rn1FrH6wqrPwnkY/8G+CUf8AMYQfta633KSmt6fGUWmOenzjtYZcDo6cOdiVTCARvdzW+x3duR6qNqM00OFNIy+x1TL0cL6f3yLfu3XNS8NZYneVlG310vd92oKw0WQIv+KyOlH5AAYz62t5j0JK6vvpeOrWeZ8bLP3rVnEOE12f8WvM7yg2MgH4OIdRH0c77fXstpwDBocAwxsOHts1o+snqSepK7KamZSQhtM0NaNgALAL1UKYREQEREBERAREQEREBERAREQEREBERAREQEREBERAREQEREBERAREQEREBERAREQEREBERAREQEREBERAREQEREBERAREQEREBERAREQEREBERAREQEREBERAREQEREBERAREQEREBERAREQEREBERAREQEREBERAREQEREBERAREQEREBERAREQEREH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48" name="Picture 24" descr="https://encrypted-tbn0.gstatic.com/images?q=tbn:ANd9GcRw3ugkTFkZtpeJSN53HXSp6imaz-Lg0r7lahJKSSvcHKlsfZb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90302"/>
            <a:ext cx="1800200" cy="1800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www.fbnstatic.com/static/managed/img/FB/Opera-Software-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224" y="2815208"/>
            <a:ext cx="2758108" cy="1550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04" y="2815208"/>
            <a:ext cx="3282223" cy="1857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6030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วิธีรับข้อสอบ นักธรรมชั้นตรี (สมัยที่ ๑)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>
            <a:normAutofit/>
          </a:bodyPr>
          <a:lstStyle/>
          <a:p>
            <a:r>
              <a:rPr lang="th-TH" dirty="0" smtClean="0"/>
              <a:t>ใส่ที่อยู่เว็บไซต์สำนักงานแม่กองธรรมสนามหลวง  คือ </a:t>
            </a:r>
            <a:r>
              <a:rPr lang="en-US" dirty="0" smtClean="0">
                <a:hlinkClick r:id="rId3"/>
              </a:rPr>
              <a:t>http://www.gongtham.net</a:t>
            </a:r>
            <a:r>
              <a:rPr lang="en-US" dirty="0" smtClean="0"/>
              <a:t>  </a:t>
            </a:r>
            <a:r>
              <a:rPr lang="th-TH" dirty="0" smtClean="0"/>
              <a:t>และกด </a:t>
            </a:r>
            <a:r>
              <a:rPr lang="en-US" dirty="0" smtClean="0"/>
              <a:t>Enter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25" y="5484574"/>
            <a:ext cx="33528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25" y="3126232"/>
            <a:ext cx="31623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25" y="4221088"/>
            <a:ext cx="27051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3839" y="3235206"/>
            <a:ext cx="2297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Mozilla Firefox</a:t>
            </a:r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3707904" y="4478590"/>
            <a:ext cx="4151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Microsoft Internet Explorer</a:t>
            </a:r>
            <a:endParaRPr lang="th-TH" dirty="0"/>
          </a:p>
        </p:txBody>
      </p:sp>
      <p:sp>
        <p:nvSpPr>
          <p:cNvPr id="10" name="TextBox 9"/>
          <p:cNvSpPr txBox="1"/>
          <p:nvPr/>
        </p:nvSpPr>
        <p:spPr>
          <a:xfrm>
            <a:off x="4283968" y="5646826"/>
            <a:ext cx="2451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Google Chrome</a:t>
            </a:r>
            <a:endParaRPr lang="th-T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267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วิธีรับข้อสอบ นักธรรมชั้นตรี (สมัยที่ ๑)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4800" dirty="0" smtClean="0"/>
              <a:t>คลิกที่ “</a:t>
            </a:r>
            <a:r>
              <a:rPr lang="th-TH" sz="4800" dirty="0" err="1"/>
              <a:t>ล็อค</a:t>
            </a:r>
            <a:r>
              <a:rPr lang="th-TH" sz="4800" dirty="0"/>
              <a:t>อินเข้าระบบเพื่อรับข้อสอบ</a:t>
            </a:r>
            <a:r>
              <a:rPr lang="th-TH" sz="4800" dirty="0" smtClean="0"/>
              <a:t>”</a:t>
            </a:r>
          </a:p>
          <a:p>
            <a:endParaRPr lang="th-TH" dirty="0"/>
          </a:p>
          <a:p>
            <a:endParaRPr lang="th-TH" dirty="0" smtClean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r>
              <a:rPr lang="th-TH" sz="4000" dirty="0" smtClean="0"/>
              <a:t>ระบบนี้จะเปิดให้ใช้ตั้งแต่วันที่  ๑๑ ตุลาคม ๒๕๕๖ เวลา ๑๓.๐๐ น. เป็นต้นไปจนถึงการสอบธรรมสนามหลวงประจำปี ๒๕๕๖ สิ้นสุดลง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839255"/>
            <a:ext cx="8424936" cy="53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652120" y="2839255"/>
            <a:ext cx="3240361" cy="536001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701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87" y="3118296"/>
            <a:ext cx="4148149" cy="3119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วิธีรับข้อสอบ นักธรรมชั้นตรี (สมัยที่ ๑)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68759"/>
          </a:xfrm>
        </p:spPr>
        <p:txBody>
          <a:bodyPr>
            <a:normAutofit/>
          </a:bodyPr>
          <a:lstStyle/>
          <a:p>
            <a:r>
              <a:rPr lang="th-TH" dirty="0" smtClean="0"/>
              <a:t>ใส่ </a:t>
            </a:r>
            <a:r>
              <a:rPr lang="en-US" dirty="0" smtClean="0"/>
              <a:t>Username</a:t>
            </a:r>
            <a:r>
              <a:rPr lang="th-TH" dirty="0" smtClean="0"/>
              <a:t> (ชื่อผู้ใช้) และ </a:t>
            </a:r>
            <a:r>
              <a:rPr lang="en-US" dirty="0" smtClean="0"/>
              <a:t>Password </a:t>
            </a:r>
            <a:r>
              <a:rPr lang="th-TH" dirty="0"/>
              <a:t>(</a:t>
            </a:r>
            <a:r>
              <a:rPr lang="th-TH" dirty="0" smtClean="0"/>
              <a:t>รหัสผ่าน)</a:t>
            </a:r>
          </a:p>
          <a:p>
            <a:r>
              <a:rPr lang="th-TH" dirty="0" smtClean="0"/>
              <a:t>กด</a:t>
            </a:r>
            <a:r>
              <a:rPr lang="en-US" dirty="0" smtClean="0"/>
              <a:t> Enter </a:t>
            </a:r>
            <a:r>
              <a:rPr lang="th-TH" dirty="0" smtClean="0"/>
              <a:t>หรือกดปุ่ม</a:t>
            </a:r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6074643" y="3625592"/>
            <a:ext cx="25859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 smtClean="0"/>
              <a:t>ใส่รหัสสนามสอบ</a:t>
            </a:r>
            <a:endParaRPr lang="th-TH" sz="40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995936" y="3986128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74642" y="4804826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 smtClean="0"/>
              <a:t>ใส่รหัสผ่าน</a:t>
            </a:r>
            <a:endParaRPr lang="th-TH" sz="40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995936" y="5160550"/>
            <a:ext cx="20882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763688" y="5844897"/>
            <a:ext cx="43395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03217" y="5491847"/>
            <a:ext cx="19495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 smtClean="0"/>
              <a:t>คลิก </a:t>
            </a:r>
            <a:r>
              <a:rPr lang="th-TH" sz="4000" dirty="0" err="1" smtClean="0"/>
              <a:t>ล็อค</a:t>
            </a:r>
            <a:r>
              <a:rPr lang="th-TH" sz="4000" dirty="0" smtClean="0"/>
              <a:t>อิน</a:t>
            </a:r>
            <a:endParaRPr lang="th-TH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4890512" y="3123366"/>
            <a:ext cx="5212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th-TH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206" y="2132856"/>
            <a:ext cx="1320754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932040" y="4293096"/>
            <a:ext cx="5212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th-TH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39595" y="4983122"/>
            <a:ext cx="5212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th-TH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979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วิธีรับข้อสอบ นักธรรมชั้นตรี (สมัยที่ ๑)</a:t>
            </a:r>
            <a:endParaRPr lang="th-TH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28800"/>
            <a:ext cx="8229600" cy="676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dirty="0" smtClean="0"/>
              <a:t>ข้อสอบนักธรรมชั้นตรีมี ๔ แฟ้ม คือ</a:t>
            </a:r>
            <a:endParaRPr lang="th-TH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52936"/>
            <a:ext cx="5678244" cy="30417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345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วิธีรับข้อสอบ นักธรรมชั้นตรี (สมัยที่ ๑)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05472"/>
            <a:ext cx="3514725" cy="495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28800"/>
            <a:ext cx="8229600" cy="676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dirty="0" smtClean="0"/>
              <a:t>คลิกขวาที่ “ข้อสอบนักธรรมชั้นตรี วิชากระทู้” เพื่อรับข้อสอบวิชากระทู้</a:t>
            </a:r>
            <a:endParaRPr lang="th-TH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17032"/>
            <a:ext cx="5619750" cy="2314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899592" y="2708920"/>
            <a:ext cx="648072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077619" y="5010547"/>
            <a:ext cx="648072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33938" y="3068960"/>
            <a:ext cx="5966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9992" y="5366826"/>
            <a:ext cx="5966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30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วิธีรับข้อสอบ นักธรรมชั้นตรี (สมัยที่ ๑)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ตั้งชื่อแฟ้มข้อสอบให้ตรงกับวิชา และบันทึก</a:t>
            </a:r>
            <a:endParaRPr lang="th-TH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76872"/>
            <a:ext cx="7599363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3635896" y="4482698"/>
            <a:ext cx="1440160" cy="9625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170216" y="4734386"/>
            <a:ext cx="1138088" cy="13589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724128" y="3998674"/>
            <a:ext cx="5966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60032" y="3717032"/>
            <a:ext cx="5966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8198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วิธีรับข้อสอบ นักธรรมชั้นตรี (สมัยที่ ๑)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40767"/>
          </a:xfrm>
        </p:spPr>
        <p:txBody>
          <a:bodyPr>
            <a:noAutofit/>
          </a:bodyPr>
          <a:lstStyle/>
          <a:p>
            <a:r>
              <a:rPr lang="th-TH" dirty="0" smtClean="0"/>
              <a:t>วิชาอื่น ๆ ก็ให้ดำเนินการเช่นเดียวกัน</a:t>
            </a:r>
          </a:p>
          <a:p>
            <a:r>
              <a:rPr lang="th-TH" dirty="0" smtClean="0"/>
              <a:t>เมื่อรับเสร็จแล้ว  จะต้องมี ๔ แฟ้มดังนี้</a:t>
            </a:r>
            <a:endParaRPr lang="th-TH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17" y="3068960"/>
            <a:ext cx="665638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966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วิธีรับรหัสผ่าน นักธรรมชั้นตรี (สมัยที่ ๑)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>
            <a:normAutofit lnSpcReduction="10000"/>
          </a:bodyPr>
          <a:lstStyle/>
          <a:p>
            <a:r>
              <a:rPr lang="th-TH" sz="4400" dirty="0" smtClean="0"/>
              <a:t>หลักการทำงานของระบบส่ง</a:t>
            </a:r>
            <a:r>
              <a:rPr lang="en-US" sz="4400" dirty="0" smtClean="0"/>
              <a:t> SMS</a:t>
            </a:r>
            <a:endParaRPr lang="th-TH" sz="4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259632" y="2492896"/>
            <a:ext cx="775885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36575" indent="-536575">
              <a:buFont typeface="+mj-cs"/>
              <a:buAutoNum type="thaiNumPeriod"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เมื่อถึงเวลาของชั้น/วิชานั้น ๆ  ระบบส่งรหัสผ่าน</a:t>
            </a:r>
            <a:br>
              <a:rPr lang="th-TH" sz="36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ทาง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 SMS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ไปยังโทรศัพท์ประจำสนามสอบ</a:t>
            </a:r>
          </a:p>
          <a:p>
            <a:pPr marL="514350" indent="-514350">
              <a:buFontTx/>
              <a:buAutoNum type="thaiNumPeriod"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ระบบตรวจสอบผลการ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ส่ง</a:t>
            </a:r>
            <a:r>
              <a:rPr lang="en-US" sz="3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SMS</a:t>
            </a:r>
          </a:p>
          <a:p>
            <a:pPr marL="514350" indent="-514350">
              <a:buFontTx/>
              <a:buAutoNum type="thaiNumPeriod"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ถ้า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ทั้ง ๒ หมายเลขไม่สามารถรับ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ได้  ระบบจะส่ง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ซ้ำอีกครั้ง</a:t>
            </a:r>
            <a:endParaRPr lang="th-TH" sz="3600" dirty="0" smtClean="0">
              <a:latin typeface="Angsana New" pitchFamily="18" charset="-34"/>
              <a:cs typeface="Angsana New" pitchFamily="18" charset="-34"/>
            </a:endParaRPr>
          </a:p>
          <a:p>
            <a:pPr marL="514350" indent="-514350">
              <a:buFontTx/>
              <a:buAutoNum type="thaiNumPeriod"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ถ้าส่งซ้ำไม่สำเร็จ  พิมพ์รายการสนามสอบที่ไม่ได้รับ</a:t>
            </a:r>
            <a:br>
              <a:rPr lang="th-TH" sz="36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เพื่อส่งให้แผนกที่จะส่งรหัสผ่านทาง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 E-mail /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โทรสาร</a:t>
            </a:r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197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วิธีรับรหัสผ่าน นักธรรมชั้นตรี (สมัยที่ ๑)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h-TH" sz="4800" b="1" dirty="0" smtClean="0"/>
              <a:t>กำหนดการรับรหัสผ่านเปิดแฟ้มข้อสอบสำหรับ นักธรรมชั้นตรี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4000" dirty="0" smtClean="0"/>
              <a:t>วิชากระทู้  วันที่ ๑๓ </a:t>
            </a:r>
            <a:r>
              <a:rPr lang="th-TH" sz="4000" dirty="0"/>
              <a:t>ตุลาคม ๒๕๕๖ เวลา ๑๒</a:t>
            </a:r>
            <a:r>
              <a:rPr lang="en-US" sz="4000" dirty="0"/>
              <a:t>.</a:t>
            </a:r>
            <a:r>
              <a:rPr lang="th-TH" sz="4000" dirty="0"/>
              <a:t>๔๐ น</a:t>
            </a:r>
            <a:r>
              <a:rPr lang="en-US" sz="4000" dirty="0"/>
              <a:t>.</a:t>
            </a:r>
            <a:endParaRPr lang="th-TH" sz="4000" dirty="0" smtClean="0"/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4000" dirty="0"/>
              <a:t>วิชาธรรม  วันที่ ๑๔ ตุลาคม ๒๕๕๖ เวลา ๑๒</a:t>
            </a:r>
            <a:r>
              <a:rPr lang="en-US" sz="4000" dirty="0"/>
              <a:t>.</a:t>
            </a:r>
            <a:r>
              <a:rPr lang="th-TH" sz="4000" dirty="0"/>
              <a:t>๔๐ น</a:t>
            </a:r>
            <a:r>
              <a:rPr lang="en-US" sz="4000" dirty="0" smtClean="0"/>
              <a:t>.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4000" dirty="0"/>
              <a:t>วิชาพุทธ  วันที่ ๑๕ ตุลาคม ๒๕๕๖ เวลา ๑๒</a:t>
            </a:r>
            <a:r>
              <a:rPr lang="en-US" sz="4000" dirty="0"/>
              <a:t>.</a:t>
            </a:r>
            <a:r>
              <a:rPr lang="th-TH" sz="4000" dirty="0"/>
              <a:t>๔๐ น</a:t>
            </a:r>
            <a:r>
              <a:rPr lang="en-US" sz="4000" dirty="0" smtClean="0"/>
              <a:t>.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4000" dirty="0"/>
              <a:t>วิชาวินัย  วันที่ ๑๖ ตุลาคม ๒๕๕๖ เวลา ๑๒</a:t>
            </a:r>
            <a:r>
              <a:rPr lang="en-US" sz="4000" dirty="0"/>
              <a:t>.</a:t>
            </a:r>
            <a:r>
              <a:rPr lang="th-TH" sz="4000" dirty="0"/>
              <a:t>๔๐ น</a:t>
            </a:r>
            <a:r>
              <a:rPr lang="en-US" sz="4000" dirty="0"/>
              <a:t>.</a:t>
            </a:r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687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06558"/>
            <a:ext cx="7875669" cy="802162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วิธีเปิดข้อสอบ นักธรรมชั้นตรี (สมัยที่ ๑) - วิชากระทู้</a:t>
            </a:r>
            <a:endParaRPr lang="th-TH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01527"/>
            <a:ext cx="6010275" cy="2990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5157192"/>
            <a:ext cx="60003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1. ดับเบิ้ลคลิก (คลิก ๒ ครั้ง) ที่แฟ้มข้อสอบ</a:t>
            </a:r>
            <a:br>
              <a:rPr lang="th-TH" sz="40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นักธรรมชั้นตรี วิชากระทู้ พ.ศ. ๒๕๕๖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259632" y="2852936"/>
            <a:ext cx="3397774" cy="2304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039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3236" y="2564904"/>
            <a:ext cx="25405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2. ใส่รหัสผ่านที่ได้รับทาง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 SMS</a:t>
            </a:r>
            <a:endParaRPr lang="th-TH" sz="4000" b="1" dirty="0" smtClean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156" y="1886014"/>
            <a:ext cx="6003768" cy="442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555776" y="3068960"/>
            <a:ext cx="3600400" cy="10287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03236" y="4654810"/>
            <a:ext cx="19078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3.กดปุ่ม</a:t>
            </a: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 OK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123728" y="4509120"/>
            <a:ext cx="4536504" cy="4996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15616" y="106558"/>
            <a:ext cx="7875669" cy="802162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วิธีเปิดข้อสอบ นักธรรมชั้นตรี (สมัยที่ ๑) - วิชากระทู้</a:t>
            </a:r>
            <a:endParaRPr lang="th-TH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3788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4772" y="1762938"/>
            <a:ext cx="18989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cs typeface="+mj-cs"/>
              </a:rPr>
              <a:t>ถ้ารหัสผ่านถูกต้องจะเห็นข้อสอบประจำวิชานั้น ๆ ดังนี้</a:t>
            </a:r>
          </a:p>
          <a:p>
            <a:r>
              <a:rPr lang="th-TH" b="1" dirty="0" smtClean="0">
                <a:cs typeface="+mj-cs"/>
              </a:rPr>
              <a:t>เพื่อที่จะนำไป พิมพ์หรือถ่ายสำเนาหรือฉายออกทางจอภาพโปรเจคเตอร์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109" y="1526629"/>
            <a:ext cx="6656387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5616" y="106558"/>
            <a:ext cx="7875669" cy="802162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วิธีเปิดข้อสอบ นักธรรมชั้นตรี (สมัยที่ ๑) - วิชากระทู้</a:t>
            </a:r>
            <a:endParaRPr lang="th-T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68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31648" y="2060848"/>
            <a:ext cx="421140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th-TH" sz="4000" b="1" dirty="0" smtClean="0">
                <a:cs typeface="+mj-cs"/>
              </a:rPr>
              <a:t>นักธรรมชั้นตรี วิชาธรรม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th-TH" sz="4000" b="1" dirty="0" smtClean="0">
                <a:cs typeface="+mj-cs"/>
              </a:rPr>
              <a:t>นักธรรมชั้นตรี วิชาพุทธ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th-TH" sz="4000" b="1" dirty="0" smtClean="0">
                <a:cs typeface="+mj-cs"/>
              </a:rPr>
              <a:t>นักธรรมชั้นตรี วิชาวินัย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480" y="4581128"/>
            <a:ext cx="7080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cs typeface="+mj-cs"/>
              </a:rPr>
              <a:t>ปฏิบัติเช่นเดียวกับวิชากระทู้</a:t>
            </a:r>
            <a:endParaRPr lang="th-TH" sz="5400" b="1" dirty="0">
              <a:cs typeface="+mj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5616" y="106558"/>
            <a:ext cx="7875669" cy="802162"/>
          </a:xfrm>
        </p:spPr>
        <p:txBody>
          <a:bodyPr>
            <a:normAutofit/>
          </a:bodyPr>
          <a:lstStyle/>
          <a:p>
            <a:r>
              <a:rPr lang="th-TH" dirty="0" smtClean="0"/>
              <a:t>วิธีเปิดข้อสอบ นักธรรมชั้นตรี (สมัยที่ ๑) - วิชาอื่นๆ</a:t>
            </a:r>
            <a:endParaRPr lang="th-T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98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1700808"/>
            <a:ext cx="7776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ถ้าใส่รหัสผ่านไม่ถูกต้อง  จะขึ้นข้อความดังนี้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887724" y="5316184"/>
            <a:ext cx="52581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กดปุ่ม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 OK</a:t>
            </a: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 แล้วใส่รหัสใหม่อีกครั้ง</a:t>
            </a:r>
            <a:endParaRPr lang="th-TH" sz="44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744" y="2780928"/>
            <a:ext cx="5866353" cy="2051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15616" y="106558"/>
            <a:ext cx="7875669" cy="802162"/>
          </a:xfrm>
        </p:spPr>
        <p:txBody>
          <a:bodyPr>
            <a:normAutofit/>
          </a:bodyPr>
          <a:lstStyle/>
          <a:p>
            <a:r>
              <a:rPr lang="th-TH" dirty="0" smtClean="0"/>
              <a:t>วิธีเปิดข้อสอบ นักธรรมชั้นตรี (สมัยที่ ๑)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942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:\_2556\การจ่ายข้อสอบผ่านอินเตอร์เน็ต\Powerpoint สำหรับ 11 กันยายน 2556\เปิดแฟ้ม pdf ไม่ได้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88840"/>
            <a:ext cx="5573787" cy="35235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5616" y="106558"/>
            <a:ext cx="7875669" cy="802162"/>
          </a:xfrm>
        </p:spPr>
        <p:txBody>
          <a:bodyPr>
            <a:normAutofit/>
          </a:bodyPr>
          <a:lstStyle/>
          <a:p>
            <a:r>
              <a:rPr lang="th-TH" dirty="0" smtClean="0"/>
              <a:t>วิธีเปิดข้อสอบ นักธรรมชั้นตรี (สมัยที่ ๑)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119675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ถ้าไม่มีโปรแกรมเปิดแฟ้มประเภท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PDF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จะขึ้นข้อความดังนี้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5733256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ให้ติดตั้งโปรแกรม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Adobe Acrobat Reader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รุ่น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หรือสูงกว่า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173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58161"/>
            <a:ext cx="7920880" cy="792087"/>
          </a:xfrm>
        </p:spPr>
        <p:txBody>
          <a:bodyPr>
            <a:noAutofit/>
          </a:bodyPr>
          <a:lstStyle/>
          <a:p>
            <a:r>
              <a:rPr lang="th-TH" dirty="0" smtClean="0"/>
              <a:t>นักธรรมชั้นโท-เอก (สมัยที่ ๒)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200" dirty="0" smtClean="0"/>
              <a:t>ข้อสอบนักธรรมชั้นโท-เอก (ทุกวิชา) รับได้ตั้งแต่วันที่ ๑๗ พฤศจิกายน ๒๕๕๖ เวลา ๑๓.๐๐ น. เป็นต้นไป</a:t>
            </a:r>
          </a:p>
          <a:p>
            <a:r>
              <a:rPr lang="th-TH" sz="4200" dirty="0" smtClean="0"/>
              <a:t>วิธี</a:t>
            </a:r>
            <a:r>
              <a:rPr lang="th-TH" sz="4200" dirty="0"/>
              <a:t>รับข้อสอบ รหัสผ่านเปิดข้อสอบ และวิธีเปิดข้อสอบ ปฏิบัติเช่นเดียวกับนักธรรมชั้นตรี (สมัยที่ ๑)</a:t>
            </a:r>
          </a:p>
          <a:p>
            <a:endParaRPr lang="th-TH" sz="4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28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r>
              <a:rPr lang="th-TH" sz="4400" b="1" dirty="0" smtClean="0"/>
              <a:t>กำหนดการรับรหัสผ่านเปิดแฟ้มข้อสอบสำหรับ นักธรรมชั้นโท-เอก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 smtClean="0"/>
              <a:t>วิชากระทู้  วันที่ ๑๙ พฤศจิกายน ๒๕๕๖ </a:t>
            </a:r>
            <a:r>
              <a:rPr lang="th-TH" sz="3400" dirty="0"/>
              <a:t>เวลา ๑๒</a:t>
            </a:r>
            <a:r>
              <a:rPr lang="en-US" sz="3400" dirty="0"/>
              <a:t>.</a:t>
            </a:r>
            <a:r>
              <a:rPr lang="th-TH" sz="3400" dirty="0"/>
              <a:t>๔๐ น</a:t>
            </a:r>
            <a:r>
              <a:rPr lang="en-US" sz="3400" dirty="0"/>
              <a:t>.</a:t>
            </a:r>
            <a:endParaRPr lang="th-TH" sz="3400" dirty="0" smtClean="0"/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/>
              <a:t>วิชาธรรม  วันที่ </a:t>
            </a:r>
            <a:r>
              <a:rPr lang="th-TH" sz="3400" dirty="0" smtClean="0"/>
              <a:t>๒๐ </a:t>
            </a:r>
            <a:r>
              <a:rPr lang="th-TH" sz="3400" dirty="0"/>
              <a:t>พฤศจิกายน ๒๕๕๖ เวลา ๑๒</a:t>
            </a:r>
            <a:r>
              <a:rPr lang="en-US" sz="3400" dirty="0"/>
              <a:t>.</a:t>
            </a:r>
            <a:r>
              <a:rPr lang="th-TH" sz="3400" dirty="0"/>
              <a:t>๔๐ น</a:t>
            </a:r>
            <a:r>
              <a:rPr lang="en-US" sz="3400" dirty="0" smtClean="0"/>
              <a:t>.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/>
              <a:t>วิชาพุทธ  วันที่ </a:t>
            </a:r>
            <a:r>
              <a:rPr lang="th-TH" sz="3400" dirty="0" smtClean="0"/>
              <a:t>๒๑ </a:t>
            </a:r>
            <a:r>
              <a:rPr lang="th-TH" sz="3400" dirty="0"/>
              <a:t>พฤศจิกายน ๒๕๕๖ เวลา ๑๒</a:t>
            </a:r>
            <a:r>
              <a:rPr lang="en-US" sz="3400" dirty="0"/>
              <a:t>.</a:t>
            </a:r>
            <a:r>
              <a:rPr lang="th-TH" sz="3400" dirty="0"/>
              <a:t>๔๐ น</a:t>
            </a:r>
            <a:r>
              <a:rPr lang="en-US" sz="3400" dirty="0" smtClean="0"/>
              <a:t>.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/>
              <a:t>วิชาวินัย  วันที่ </a:t>
            </a:r>
            <a:r>
              <a:rPr lang="th-TH" sz="3400" dirty="0" smtClean="0"/>
              <a:t>๒๒ </a:t>
            </a:r>
            <a:r>
              <a:rPr lang="th-TH" sz="3400" dirty="0"/>
              <a:t>พฤศจิกายน ๒๕๕๖ เวลา ๑๒</a:t>
            </a:r>
            <a:r>
              <a:rPr lang="en-US" sz="3400" dirty="0"/>
              <a:t>.</a:t>
            </a:r>
            <a:r>
              <a:rPr lang="th-TH" sz="3400" dirty="0"/>
              <a:t>๔๐ น</a:t>
            </a:r>
            <a:r>
              <a:rPr lang="en-US" sz="3400" dirty="0"/>
              <a:t>.</a:t>
            </a:r>
            <a:endParaRPr lang="th-TH" sz="3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23</a:t>
            </a:fld>
            <a:endParaRPr lang="th-TH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15616" y="158161"/>
            <a:ext cx="7920880" cy="792087"/>
          </a:xfrm>
        </p:spPr>
        <p:txBody>
          <a:bodyPr>
            <a:noAutofit/>
          </a:bodyPr>
          <a:lstStyle/>
          <a:p>
            <a:r>
              <a:rPr lang="th-TH" dirty="0" smtClean="0"/>
              <a:t>นักธรรมชั้นโท-เอก (สมัยที่ ๒)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9400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7521"/>
            <a:ext cx="7920880" cy="792087"/>
          </a:xfrm>
        </p:spPr>
        <p:txBody>
          <a:bodyPr>
            <a:noAutofit/>
          </a:bodyPr>
          <a:lstStyle/>
          <a:p>
            <a:r>
              <a:rPr lang="th-TH" dirty="0" smtClean="0"/>
              <a:t>ธรรมศึกษาทุกชั้น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200" dirty="0" smtClean="0"/>
              <a:t>ข้อสอบธรรมศึกษาทุกชั้น (ทุกวิชา) รับได้ตั้งแต่วันที่ ๒๓ พฤศจิกายน ๒๕๕๖ เวลา ๑๓.๐๐ น. เป็นต้นไป</a:t>
            </a:r>
          </a:p>
          <a:p>
            <a:r>
              <a:rPr lang="th-TH" sz="4200" dirty="0" smtClean="0"/>
              <a:t>วิธี</a:t>
            </a:r>
            <a:r>
              <a:rPr lang="th-TH" sz="4200" dirty="0"/>
              <a:t>รับข้อสอบ รหัสผ่านเปิดข้อสอบ และวิธีเปิดข้อสอบ ปฏิบัติเช่นเดียวกับนักธรรมชั้นตรี (สมัยที่ ๑)</a:t>
            </a:r>
          </a:p>
          <a:p>
            <a:endParaRPr lang="th-TH" sz="4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203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5616" y="106558"/>
            <a:ext cx="7875669" cy="802162"/>
          </a:xfrm>
        </p:spPr>
        <p:txBody>
          <a:bodyPr>
            <a:normAutofit/>
          </a:bodyPr>
          <a:lstStyle/>
          <a:p>
            <a:r>
              <a:rPr lang="th-TH" dirty="0" smtClean="0"/>
              <a:t>ธรรมศึกษาทุกชั้น (สมัยที่ ๒)</a:t>
            </a:r>
            <a:endParaRPr lang="th-TH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279301"/>
            <a:ext cx="8229600" cy="4525963"/>
          </a:xfrm>
        </p:spPr>
        <p:txBody>
          <a:bodyPr>
            <a:normAutofit/>
          </a:bodyPr>
          <a:lstStyle/>
          <a:p>
            <a:r>
              <a:rPr lang="th-TH" sz="4400" b="1" dirty="0"/>
              <a:t>กำหนดการรับรหัสผ่านเปิดแฟ้มข้อสอบสำหรับธรรมศึกษาทุกชั้น</a:t>
            </a:r>
            <a:endParaRPr lang="th-TH" sz="4400" b="1" dirty="0" smtClean="0"/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 smtClean="0"/>
              <a:t>วิชากระทู้  วันที่ ๒๖ พฤศจิกายน ๒๕๕๖ </a:t>
            </a:r>
            <a:r>
              <a:rPr lang="th-TH" sz="3400" dirty="0"/>
              <a:t>เวลา </a:t>
            </a:r>
            <a:r>
              <a:rPr lang="th-TH" sz="3400" dirty="0" smtClean="0"/>
              <a:t>๐๘</a:t>
            </a:r>
            <a:r>
              <a:rPr lang="en-US" sz="3400" dirty="0" smtClean="0"/>
              <a:t>.</a:t>
            </a:r>
            <a:r>
              <a:rPr lang="th-TH" sz="3400" dirty="0" smtClean="0"/>
              <a:t>๐๐ </a:t>
            </a:r>
            <a:r>
              <a:rPr lang="th-TH" sz="3400" dirty="0"/>
              <a:t>น</a:t>
            </a:r>
            <a:r>
              <a:rPr lang="en-US" sz="3400" dirty="0"/>
              <a:t>.</a:t>
            </a:r>
            <a:endParaRPr lang="th-TH" sz="3400" dirty="0" smtClean="0"/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/>
              <a:t>วิชาธรรม  วันที่ ๒๖ </a:t>
            </a:r>
            <a:r>
              <a:rPr lang="th-TH" sz="3400" dirty="0" smtClean="0"/>
              <a:t>พฤศจิกายน ๒๕๕๖ </a:t>
            </a:r>
            <a:r>
              <a:rPr lang="th-TH" sz="3400" dirty="0"/>
              <a:t>เวลา ๑๒</a:t>
            </a:r>
            <a:r>
              <a:rPr lang="en-US" sz="3400" dirty="0" smtClean="0"/>
              <a:t>.</a:t>
            </a:r>
            <a:r>
              <a:rPr lang="th-TH" sz="3400" dirty="0" smtClean="0"/>
              <a:t>๓๐ </a:t>
            </a:r>
            <a:r>
              <a:rPr lang="th-TH" sz="3400" dirty="0"/>
              <a:t>น</a:t>
            </a:r>
            <a:r>
              <a:rPr lang="en-US" sz="3400" dirty="0" smtClean="0"/>
              <a:t>.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/>
              <a:t>วิชาพุทธ  วันที่ ๒๖ </a:t>
            </a:r>
            <a:r>
              <a:rPr lang="th-TH" sz="3400" dirty="0" smtClean="0"/>
              <a:t>พฤศจิกายน ๒๕๕๖ </a:t>
            </a:r>
            <a:r>
              <a:rPr lang="th-TH" sz="3400" dirty="0"/>
              <a:t>เวลา </a:t>
            </a:r>
            <a:r>
              <a:rPr lang="th-TH" sz="3400" dirty="0" smtClean="0"/>
              <a:t>๑๒</a:t>
            </a:r>
            <a:r>
              <a:rPr lang="en-US" sz="3400" dirty="0" smtClean="0"/>
              <a:t>.</a:t>
            </a:r>
            <a:r>
              <a:rPr lang="th-TH" sz="3400" dirty="0" smtClean="0"/>
              <a:t>๕๐ </a:t>
            </a:r>
            <a:r>
              <a:rPr lang="th-TH" sz="3400" dirty="0"/>
              <a:t>น</a:t>
            </a:r>
            <a:r>
              <a:rPr lang="en-US" sz="3400" dirty="0" smtClean="0"/>
              <a:t>.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/>
              <a:t>วิชาวินัย  วันที่ ๒๖ </a:t>
            </a:r>
            <a:r>
              <a:rPr lang="th-TH" sz="3400" dirty="0" smtClean="0"/>
              <a:t>พฤศจิกายน ๒๕๕๖ </a:t>
            </a:r>
            <a:r>
              <a:rPr lang="th-TH" sz="3400" dirty="0"/>
              <a:t>เวลา </a:t>
            </a:r>
            <a:r>
              <a:rPr lang="th-TH" sz="3400" dirty="0" smtClean="0"/>
              <a:t>๑๓</a:t>
            </a:r>
            <a:r>
              <a:rPr lang="en-US" sz="3400" dirty="0" smtClean="0"/>
              <a:t>.</a:t>
            </a:r>
            <a:r>
              <a:rPr lang="th-TH" sz="3400" dirty="0" smtClean="0"/>
              <a:t>๑๐ </a:t>
            </a:r>
            <a:r>
              <a:rPr lang="th-TH" sz="3400" dirty="0"/>
              <a:t>น</a:t>
            </a:r>
            <a:r>
              <a:rPr lang="en-US" sz="3400" dirty="0"/>
              <a:t>.</a:t>
            </a:r>
            <a:endParaRPr lang="th-TH" sz="3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934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5616" y="106558"/>
            <a:ext cx="7875669" cy="802162"/>
          </a:xfrm>
        </p:spPr>
        <p:txBody>
          <a:bodyPr>
            <a:normAutofit/>
          </a:bodyPr>
          <a:lstStyle/>
          <a:p>
            <a:r>
              <a:rPr lang="th-TH" dirty="0" smtClean="0"/>
              <a:t>ธรรมศึกษาทุกชั้น (สมัยที่ ๒)</a:t>
            </a:r>
            <a:endParaRPr lang="th-TH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279301"/>
            <a:ext cx="8280920" cy="4525963"/>
          </a:xfrm>
        </p:spPr>
        <p:txBody>
          <a:bodyPr>
            <a:normAutofit/>
          </a:bodyPr>
          <a:lstStyle/>
          <a:p>
            <a:r>
              <a:rPr lang="th-TH" sz="4400" b="1" dirty="0" smtClean="0"/>
              <a:t>การจัดสอบวิชาธรรม พุทธ และวินัย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 smtClean="0"/>
              <a:t>ใบตอบ ๓ วิชาอยู่ในใบเดียวกัน  เพราะฉะนั้นห้ามผู้สอบ</a:t>
            </a:r>
            <a:br>
              <a:rPr lang="th-TH" sz="3400" dirty="0" smtClean="0"/>
            </a:br>
            <a:r>
              <a:rPr lang="th-TH" sz="3400" dirty="0" smtClean="0"/>
              <a:t>ออกจากห้องสอบจนกว่าจะสอบทั้ง ๓ วิชาแล้วเสร็จ</a:t>
            </a:r>
            <a:endParaRPr lang="en-US" sz="3400" dirty="0" smtClean="0"/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3400" dirty="0" smtClean="0"/>
              <a:t>ถ้าผู้สอบทำข้อสอบวิชาใดวิชาหนึ่งเสร็จแล้ว  สามารถขอข้อสอบวิชาถัดไปได้ (เมื่อการสอบผ่านไปอย่างน้อย ๒๐ นาที) เช่น ถ้าทำข้อสอบวิชาธรรมเสร็จแล้ว สามารถขอข้อสอบวิชาพุทธได้ตั้งแต่ ๑๓.๒๐ น. เป็นต้นไป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55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บัญชีใหม่สำหรับการรับข้อสอบผ่านอินเตอร์เน็ต</a:t>
            </a:r>
            <a:endParaRPr lang="th-TH" sz="44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th-TH" sz="4800" b="1" dirty="0" smtClean="0"/>
              <a:t>บัญชีแจ้งรายชื่อผู้รับข้อสอบ คือ บัญชีแจ้งรายละเอียดสนามสอบ และช่องทางรับข้อสอบประจำสนามสอบนั้นๆ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4000" dirty="0" smtClean="0"/>
              <a:t>ข้อมูลในบัญชีนี้สำคัญอย่างยิ่ง  หากข้อมูลในนี้ผิด</a:t>
            </a:r>
            <a:br>
              <a:rPr lang="th-TH" sz="4000" dirty="0" smtClean="0"/>
            </a:br>
            <a:r>
              <a:rPr lang="th-TH" sz="4000" dirty="0" smtClean="0"/>
              <a:t>จะทำให้เสียเวลาต้องติดต่อสำนักงานฯ เพื่อขอรหัสผ่าน เปิดแฟ้มข้อสอบ  </a:t>
            </a:r>
          </a:p>
          <a:p>
            <a:pPr marL="1017588" lvl="1" indent="-571500">
              <a:buFont typeface="Wingdings" pitchFamily="2" charset="2"/>
              <a:buChar char="Ø"/>
            </a:pPr>
            <a:r>
              <a:rPr lang="th-TH" sz="4000" dirty="0"/>
              <a:t>เพราะฉะนั้นควร</a:t>
            </a:r>
            <a:r>
              <a:rPr lang="th-TH" sz="4000" dirty="0" smtClean="0"/>
              <a:t>ตรวจสอบความถูกต้องอย่างน้อย </a:t>
            </a:r>
            <a:br>
              <a:rPr lang="th-TH" sz="4000" dirty="0" smtClean="0"/>
            </a:br>
            <a:r>
              <a:rPr lang="th-TH" sz="4000" dirty="0" smtClean="0"/>
              <a:t>๒ รอบ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867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บัญชีใหม่สำหรับการรับข้อสอบผ่านอินเตอร์เน็ต</a:t>
            </a:r>
            <a:endParaRPr lang="th-TH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8640961" cy="3436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971600" y="1484784"/>
            <a:ext cx="67890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 smtClean="0"/>
              <a:t>หัวกระดาษของบัญชีแจ้งรายชื่อผู้รับข้อสอบ</a:t>
            </a:r>
            <a:endParaRPr lang="th-TH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2148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บัญชีใหม่สำหรับการรับข้อสอบผ่านอินเตอร์เน็ต</a:t>
            </a:r>
            <a:endParaRPr lang="th-TH" sz="4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02" y="1880507"/>
            <a:ext cx="767715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715102" y="1880507"/>
            <a:ext cx="3496858" cy="75247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67744" y="2632982"/>
            <a:ext cx="720080" cy="122806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7254875" cy="90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085184"/>
            <a:ext cx="8062052" cy="144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4211960" y="1890032"/>
            <a:ext cx="4180292" cy="752475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740352" y="2661447"/>
            <a:ext cx="0" cy="2423737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71600" y="1130841"/>
            <a:ext cx="69365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/>
              <a:t>หัวคอลัมน์ต่างๆ ในบัญชีแจ้งรายชื่อผู้รับข้อสอบ</a:t>
            </a:r>
            <a:endParaRPr lang="th-TH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182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70" y="4115416"/>
            <a:ext cx="8435975" cy="229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บัญชีใหม่สำหรับการรับข้อสอบผ่านอินเตอร์เน็ต</a:t>
            </a:r>
            <a:endParaRPr lang="th-TH" sz="4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77" y="2030972"/>
            <a:ext cx="6490727" cy="190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817577" y="2852936"/>
            <a:ext cx="3847077" cy="109577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031703" y="3940257"/>
            <a:ext cx="892225" cy="85689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71600" y="1130841"/>
            <a:ext cx="5976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/>
              <a:t>ตัวอย่างข้อมูลจากบัญชีรายชื่อผู้รับข้อสอบ</a:t>
            </a:r>
            <a:endParaRPr lang="th-TH" sz="3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9984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947" y="4177186"/>
            <a:ext cx="5662613" cy="227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77" y="2030972"/>
            <a:ext cx="6490727" cy="190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บัญชีใหม่สำหรับการรับข้อสอบผ่านอินเตอร์เน็ต</a:t>
            </a:r>
            <a:endParaRPr lang="th-TH" sz="4400" dirty="0"/>
          </a:p>
        </p:txBody>
      </p:sp>
      <p:sp>
        <p:nvSpPr>
          <p:cNvPr id="17" name="Rounded Rectangle 16"/>
          <p:cNvSpPr/>
          <p:nvPr/>
        </p:nvSpPr>
        <p:spPr>
          <a:xfrm>
            <a:off x="4644008" y="2852936"/>
            <a:ext cx="2664296" cy="10801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796136" y="3933056"/>
            <a:ext cx="648072" cy="9038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71600" y="1130841"/>
            <a:ext cx="5976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/>
              <a:t>ตัวอย่างข้อมูลจากบัญชีรายชื่อผู้รับข้อสอบ</a:t>
            </a:r>
            <a:endParaRPr lang="th-TH" sz="3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510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บัญชีใหม่สำหรับการรับข้อสอบผ่านอินเตอร์เน็ต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th-TH" sz="4000" dirty="0"/>
              <a:t>บัญชี</a:t>
            </a:r>
            <a:r>
              <a:rPr lang="th-TH" sz="4000" dirty="0" smtClean="0"/>
              <a:t>แจ้งรายชื่อผู้รับข้อสอบ  คือ บัญชีสำหรับแจ้งช่องทางเพื่อรับรหัสผ่านข้อสอบ  มี ๓ ช่องทาง คือ</a:t>
            </a:r>
          </a:p>
          <a:p>
            <a:pPr lvl="1"/>
            <a:r>
              <a:rPr lang="th-TH" sz="3600" dirty="0"/>
              <a:t> </a:t>
            </a:r>
            <a:r>
              <a:rPr lang="th-TH" sz="3600" dirty="0" smtClean="0"/>
              <a:t>ผ่านระบบข้อความ (</a:t>
            </a:r>
            <a:r>
              <a:rPr lang="en-US" sz="3600" dirty="0" smtClean="0"/>
              <a:t>SMS) </a:t>
            </a:r>
            <a:r>
              <a:rPr lang="th-TH" sz="3600" dirty="0" smtClean="0"/>
              <a:t>โทรศัพท์มือถือ ๒ หมายเลข (</a:t>
            </a:r>
            <a:r>
              <a:rPr lang="en-US" sz="3600" dirty="0" smtClean="0"/>
              <a:t>True </a:t>
            </a:r>
            <a:r>
              <a:rPr lang="th-TH" sz="3600" dirty="0" smtClean="0"/>
              <a:t>และ </a:t>
            </a:r>
            <a:r>
              <a:rPr lang="en-US" sz="3600" dirty="0" err="1" smtClean="0"/>
              <a:t>Ais</a:t>
            </a:r>
            <a:r>
              <a:rPr lang="en-US" sz="3600" dirty="0" smtClean="0"/>
              <a:t> </a:t>
            </a:r>
            <a:r>
              <a:rPr lang="th-TH" sz="3600" dirty="0" smtClean="0"/>
              <a:t>หรือ</a:t>
            </a:r>
            <a:r>
              <a:rPr lang="en-US" sz="3600" dirty="0" smtClean="0"/>
              <a:t> </a:t>
            </a:r>
            <a:r>
              <a:rPr lang="en-US" sz="3600" dirty="0" err="1" smtClean="0"/>
              <a:t>Dtac</a:t>
            </a:r>
            <a:r>
              <a:rPr lang="en-US" sz="3600" dirty="0" smtClean="0"/>
              <a:t>)</a:t>
            </a:r>
          </a:p>
          <a:p>
            <a:pPr lvl="1"/>
            <a:r>
              <a:rPr lang="en-US" sz="3600" dirty="0"/>
              <a:t> </a:t>
            </a:r>
            <a:r>
              <a:rPr lang="th-TH" sz="3600" dirty="0" smtClean="0"/>
              <a:t>ผ่านโทรสาร (แฟกซ์</a:t>
            </a:r>
            <a:r>
              <a:rPr lang="en-US" sz="3600" dirty="0" smtClean="0"/>
              <a:t>) </a:t>
            </a:r>
            <a:r>
              <a:rPr lang="th-TH" sz="3600" dirty="0" smtClean="0"/>
              <a:t>ในกรณีที่ไม่สามารถรับรหัสผ่านทาง</a:t>
            </a:r>
            <a:r>
              <a:rPr lang="en-US" sz="3600" dirty="0" smtClean="0"/>
              <a:t> SMS </a:t>
            </a:r>
            <a:r>
              <a:rPr lang="th-TH" sz="3600" dirty="0" smtClean="0"/>
              <a:t>ทั้ง ๒ หมายเลข (ทางสำรอง ๑)</a:t>
            </a:r>
          </a:p>
          <a:p>
            <a:pPr lvl="1"/>
            <a:r>
              <a:rPr lang="th-TH" sz="3600" dirty="0"/>
              <a:t> </a:t>
            </a:r>
            <a:r>
              <a:rPr lang="en-US" sz="3600" dirty="0" smtClean="0"/>
              <a:t>E-mail</a:t>
            </a:r>
            <a:r>
              <a:rPr lang="th-TH" sz="3600" dirty="0" smtClean="0"/>
              <a:t> ในกรณีที่ไม่สามารถรับ</a:t>
            </a:r>
            <a:r>
              <a:rPr lang="en-US" sz="3600" dirty="0" smtClean="0"/>
              <a:t> SMS </a:t>
            </a:r>
            <a:r>
              <a:rPr lang="th-TH" sz="3600" dirty="0" smtClean="0"/>
              <a:t>ผ่านโทรศัพท์มือถือทั้ง ๒ หมายเลข (ทางสำรอง ๒)</a:t>
            </a:r>
          </a:p>
          <a:p>
            <a:endParaRPr lang="th-TH" sz="4000" dirty="0" smtClean="0"/>
          </a:p>
          <a:p>
            <a:endParaRPr lang="en-US" sz="4000" dirty="0" smtClean="0"/>
          </a:p>
          <a:p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563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ใบตอบธรรมศึกษาสำหรับสำนักเรียนส่วนภูมิภาค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th-TH" sz="4800" dirty="0" smtClean="0"/>
              <a:t>เพื่อป้องกันใบตอบวิชาใดวิชาหนึ่งหายดังที่เกิดขึ้นทุกปี  ในปีการศึกษา ๒๕๕๖ นี้</a:t>
            </a:r>
            <a:br>
              <a:rPr lang="th-TH" sz="4800" dirty="0" smtClean="0"/>
            </a:br>
            <a:r>
              <a:rPr lang="th-TH" sz="4800" dirty="0" smtClean="0"/>
              <a:t>ได้รวมใบตอบธรรมศึกษาวิชา ธรรม พุทธ และวินัยอยู่ในใบเดียวกัน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347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D:\wamp\www\ใบตอบ ธศ ภูมิภาค 25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24744"/>
            <a:ext cx="370547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ใบตอบธรรมศึกษาสำหรับสำนักเรียนส่วนภูมิภาค</a:t>
            </a:r>
            <a:endParaRPr lang="th-TH" sz="4400" dirty="0"/>
          </a:p>
        </p:txBody>
      </p:sp>
      <p:sp>
        <p:nvSpPr>
          <p:cNvPr id="14" name="Rectangle 13"/>
          <p:cNvSpPr/>
          <p:nvPr/>
        </p:nvSpPr>
        <p:spPr>
          <a:xfrm>
            <a:off x="368363" y="1620089"/>
            <a:ext cx="1672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 smtClean="0"/>
              <a:t>ข้อมูลผู้สอบ</a:t>
            </a:r>
            <a:endParaRPr lang="th-TH" sz="3200" b="1" dirty="0"/>
          </a:p>
        </p:txBody>
      </p:sp>
      <p:sp>
        <p:nvSpPr>
          <p:cNvPr id="15" name="Rectangle 14"/>
          <p:cNvSpPr/>
          <p:nvPr/>
        </p:nvSpPr>
        <p:spPr>
          <a:xfrm>
            <a:off x="7020272" y="1308177"/>
            <a:ext cx="1941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 smtClean="0"/>
              <a:t>คะแนน ๓ วิชา</a:t>
            </a:r>
            <a:endParaRPr lang="th-TH" sz="3200" b="1" dirty="0"/>
          </a:p>
        </p:txBody>
      </p:sp>
      <p:sp>
        <p:nvSpPr>
          <p:cNvPr id="16" name="Rectangle 15"/>
          <p:cNvSpPr/>
          <p:nvPr/>
        </p:nvSpPr>
        <p:spPr>
          <a:xfrm>
            <a:off x="179512" y="2977788"/>
            <a:ext cx="24384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/>
              <a:t>ส่วนคำตอบวิชาธรรม</a:t>
            </a:r>
            <a:endParaRPr lang="th-TH" b="1" dirty="0"/>
          </a:p>
        </p:txBody>
      </p:sp>
      <p:sp>
        <p:nvSpPr>
          <p:cNvPr id="17" name="Rectangle 16"/>
          <p:cNvSpPr/>
          <p:nvPr/>
        </p:nvSpPr>
        <p:spPr>
          <a:xfrm>
            <a:off x="6588224" y="3769876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/>
              <a:t>ส่วนคำตอบวิชาพุทธ</a:t>
            </a:r>
            <a:endParaRPr lang="th-TH" b="1" dirty="0"/>
          </a:p>
        </p:txBody>
      </p:sp>
      <p:sp>
        <p:nvSpPr>
          <p:cNvPr id="18" name="Rectangle 17"/>
          <p:cNvSpPr/>
          <p:nvPr/>
        </p:nvSpPr>
        <p:spPr>
          <a:xfrm>
            <a:off x="179512" y="5373216"/>
            <a:ext cx="2319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/>
              <a:t>ส่วนคำตอบวิชาวินัย</a:t>
            </a:r>
            <a:endParaRPr lang="th-TH" b="1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2771800" y="1700808"/>
            <a:ext cx="22322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004048" y="1700808"/>
            <a:ext cx="0" cy="216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004048" y="1916832"/>
            <a:ext cx="14401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444208" y="1916832"/>
            <a:ext cx="0" cy="1527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771800" y="2069559"/>
            <a:ext cx="36724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771800" y="1700808"/>
            <a:ext cx="0" cy="36875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076056" y="1196752"/>
            <a:ext cx="1401220" cy="6884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217" name="Straight Arrow Connector 9216"/>
          <p:cNvCxnSpPr/>
          <p:nvPr/>
        </p:nvCxnSpPr>
        <p:spPr>
          <a:xfrm>
            <a:off x="6300192" y="1308177"/>
            <a:ext cx="720080" cy="2923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2040616" y="1909211"/>
            <a:ext cx="1235240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Rectangle 9224"/>
          <p:cNvSpPr/>
          <p:nvPr/>
        </p:nvSpPr>
        <p:spPr>
          <a:xfrm>
            <a:off x="2771800" y="2069559"/>
            <a:ext cx="3705476" cy="1503457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2154180" y="2636914"/>
            <a:ext cx="1235240" cy="432046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771800" y="3610352"/>
            <a:ext cx="3705476" cy="150345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6156176" y="4221088"/>
            <a:ext cx="1152128" cy="50405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771800" y="5165903"/>
            <a:ext cx="3705476" cy="150345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55" name="Straight Arrow Connector 54"/>
          <p:cNvCxnSpPr/>
          <p:nvPr/>
        </p:nvCxnSpPr>
        <p:spPr>
          <a:xfrm flipH="1" flipV="1">
            <a:off x="1907704" y="5776639"/>
            <a:ext cx="1481716" cy="316657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5" name="Slide Number Placeholder 9234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43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ใบตอบธรรมศึกษาสำหรับสำนักเรียนส่วนภูมิภาค</a:t>
            </a:r>
            <a:endParaRPr lang="th-TH" sz="4400" dirty="0"/>
          </a:p>
        </p:txBody>
      </p:sp>
      <p:sp>
        <p:nvSpPr>
          <p:cNvPr id="15" name="Rectangle 14"/>
          <p:cNvSpPr/>
          <p:nvPr/>
        </p:nvSpPr>
        <p:spPr>
          <a:xfrm>
            <a:off x="3378232" y="1628800"/>
            <a:ext cx="25619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 smtClean="0"/>
              <a:t>ส่วนหัวกระดาษ</a:t>
            </a:r>
            <a:endParaRPr lang="th-TH" sz="40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60" y="2636912"/>
            <a:ext cx="8308813" cy="210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417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ใบตอบธรรมศึกษาสำหรับสำนักเรียนส่วนภูมิภาค</a:t>
            </a:r>
            <a:endParaRPr lang="th-TH" sz="4400" dirty="0"/>
          </a:p>
        </p:txBody>
      </p:sp>
      <p:sp>
        <p:nvSpPr>
          <p:cNvPr id="15" name="Rectangle 14"/>
          <p:cNvSpPr/>
          <p:nvPr/>
        </p:nvSpPr>
        <p:spPr>
          <a:xfrm>
            <a:off x="2860236" y="1628800"/>
            <a:ext cx="34002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4000" b="1" dirty="0" smtClean="0"/>
              <a:t>ส่วนคำตอบวิชาธรรม</a:t>
            </a:r>
            <a:endParaRPr lang="th-TH" sz="4000" b="1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7" y="2576694"/>
            <a:ext cx="8232149" cy="3372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7014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6" y="2576694"/>
            <a:ext cx="8232149" cy="341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ใบตอบธรรมศึกษาสำหรับสำนักเรียนส่วนภูมิภาค</a:t>
            </a:r>
            <a:endParaRPr lang="th-TH" sz="4400" dirty="0"/>
          </a:p>
        </p:txBody>
      </p:sp>
      <p:sp>
        <p:nvSpPr>
          <p:cNvPr id="15" name="Rectangle 14"/>
          <p:cNvSpPr/>
          <p:nvPr/>
        </p:nvSpPr>
        <p:spPr>
          <a:xfrm>
            <a:off x="2909929" y="1628800"/>
            <a:ext cx="33009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4000" b="1" dirty="0" smtClean="0"/>
              <a:t>ส่วนคำตอบวิชาพุทธ</a:t>
            </a:r>
            <a:endParaRPr lang="th-TH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143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58" y="2576694"/>
            <a:ext cx="8287691" cy="341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ใบตอบธรรมศึกษาสำหรับสำนักเรียนส่วนภูมิภาค</a:t>
            </a:r>
            <a:endParaRPr lang="th-TH" sz="4400" dirty="0"/>
          </a:p>
        </p:txBody>
      </p:sp>
      <p:sp>
        <p:nvSpPr>
          <p:cNvPr id="15" name="Rectangle 14"/>
          <p:cNvSpPr/>
          <p:nvPr/>
        </p:nvSpPr>
        <p:spPr>
          <a:xfrm>
            <a:off x="2944393" y="1628800"/>
            <a:ext cx="32319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4000" b="1" dirty="0" smtClean="0"/>
              <a:t>ส่วนคำตอบวิชาวินัย</a:t>
            </a:r>
            <a:endParaRPr lang="th-TH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424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th-TH" sz="4000" dirty="0" smtClean="0"/>
              <a:t>ใบตอบธรรมศึกษาส่วนกลางวิชาธรรม พุทธ และวินัย รวมอยู่ในใบเดียวกัน  เช่นเดียวกับใบตอบธรรมศึกษาส่วนภูมิภาค  แม้จะใช้เครื่องคอมพิวเตอร์ตรวจแต่ก็เกิดกรณีใบตอบบางวิชาหรือหลายวิชาหายไป  เช่น</a:t>
            </a:r>
          </a:p>
          <a:p>
            <a:pPr lvl="1"/>
            <a:r>
              <a:rPr lang="th-TH" sz="3600" dirty="0" smtClean="0"/>
              <a:t> ฝนเลขที่สอบผิดบางวิชา  เช่น ใบตอบวิชาธรรม และพุทธ ฝนเลขที่สอบถูกต้อง แต่ฝนเลขที่สอบในวิชาวินัยผิด</a:t>
            </a:r>
          </a:p>
          <a:p>
            <a:pPr lvl="1"/>
            <a:r>
              <a:rPr lang="th-TH" sz="3600" dirty="0"/>
              <a:t> </a:t>
            </a:r>
            <a:r>
              <a:rPr lang="th-TH" sz="3600" dirty="0" smtClean="0"/>
              <a:t>ฝนเลขที่สอบผิดในวิชา ธรรม พุทธ และวินัย  ทำให้มีแต่คะแนนวิชากระทู้แต่ไม่มีคะแนนจากวิชาอื่นๆ</a:t>
            </a:r>
            <a:endParaRPr lang="th-T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206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wamp\www\gongnet\images\ใบตอบ ธศ กทม 56 150 ข้อ A4 - F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30" y="2935875"/>
            <a:ext cx="2620252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192" y="1271801"/>
            <a:ext cx="7467600" cy="150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7" name="Rectangle 6"/>
          <p:cNvSpPr/>
          <p:nvPr/>
        </p:nvSpPr>
        <p:spPr>
          <a:xfrm>
            <a:off x="4067944" y="2935875"/>
            <a:ext cx="275107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 smtClean="0"/>
              <a:t>หัวกระดาษ</a:t>
            </a:r>
            <a:endParaRPr lang="th-TH" sz="6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165530" y="2904288"/>
            <a:ext cx="2620252" cy="5598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907704" y="2492896"/>
            <a:ext cx="1368152" cy="6913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13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:\wamp\www\gongnet\images\ใบตอบ ธศ กทม 56 150 ข้อ A4 - F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8" y="1765312"/>
            <a:ext cx="2620252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06616" y="4146823"/>
            <a:ext cx="1531937" cy="351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0808"/>
            <a:ext cx="1760537" cy="276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104" y="1707861"/>
            <a:ext cx="1760537" cy="278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7" name="Rectangle 6"/>
          <p:cNvSpPr/>
          <p:nvPr/>
        </p:nvSpPr>
        <p:spPr>
          <a:xfrm>
            <a:off x="2768141" y="980728"/>
            <a:ext cx="59766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/>
              <a:t>เลขประจำตัว และ รหัสสนามสอบ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9512" y="2348880"/>
            <a:ext cx="504056" cy="8640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83568" y="2852936"/>
            <a:ext cx="40324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55576" y="3825044"/>
            <a:ext cx="6192688" cy="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01349" y="4194799"/>
            <a:ext cx="582220" cy="124292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39552" y="4497098"/>
            <a:ext cx="4336652" cy="108404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559287" y="4715953"/>
            <a:ext cx="15836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 smtClean="0"/>
              <a:t>คำแนะนำ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9512" y="3253273"/>
            <a:ext cx="504056" cy="86409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456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wamp\www\gongnet\images\ใบตอบ ธศ กทม 56 150 ข้อ A4 - F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8" y="1765312"/>
            <a:ext cx="2620252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1916832"/>
            <a:ext cx="5832648" cy="298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7" name="Rectangle 6"/>
          <p:cNvSpPr/>
          <p:nvPr/>
        </p:nvSpPr>
        <p:spPr>
          <a:xfrm>
            <a:off x="3059833" y="1188041"/>
            <a:ext cx="5832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/>
              <a:t>ส่วนคำตอบวิชาธรรม ๕๐ ข้อ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3568" y="2348880"/>
            <a:ext cx="2001804" cy="1008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83768" y="2991284"/>
            <a:ext cx="2664296" cy="83238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89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wamp\www\gongnet\images\ใบตอบ ธศ กทม 56 150 ข้อ A4 - F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8" y="1765312"/>
            <a:ext cx="2620252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1931912"/>
            <a:ext cx="5775911" cy="290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7" name="Rectangle 6"/>
          <p:cNvSpPr/>
          <p:nvPr/>
        </p:nvSpPr>
        <p:spPr>
          <a:xfrm>
            <a:off x="3059833" y="1188041"/>
            <a:ext cx="5832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/>
              <a:t>ส่วนคำตอบวิชาพุทธ ๕๐ ข้อ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5221" y="3350293"/>
            <a:ext cx="1929796" cy="1008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83768" y="3844342"/>
            <a:ext cx="27363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526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wamp\www\gongnet\images\ใบตอบ ธศ กทม 56 150 ข้อ A4 - F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8" y="1765312"/>
            <a:ext cx="2620252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1955109"/>
            <a:ext cx="5760639" cy="295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7" name="Rectangle 6"/>
          <p:cNvSpPr/>
          <p:nvPr/>
        </p:nvSpPr>
        <p:spPr>
          <a:xfrm>
            <a:off x="3059833" y="1188041"/>
            <a:ext cx="5832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/>
              <a:t>ส่วนคำตอบวิชาวินัย ๕๐ ข้อ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5221" y="4409104"/>
            <a:ext cx="1929796" cy="1008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411760" y="3844342"/>
            <a:ext cx="2808312" cy="9921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952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th-TH" sz="4800" dirty="0" smtClean="0"/>
              <a:t>ทุกสนามสอบจะได้รับ</a:t>
            </a:r>
          </a:p>
          <a:p>
            <a:pPr lvl="1"/>
            <a:r>
              <a:rPr lang="th-TH" sz="4000" dirty="0" smtClean="0"/>
              <a:t> คู่มือการฝนรหัสสนามสอบสำหรับสนามสอบนั้นๆ</a:t>
            </a:r>
          </a:p>
          <a:p>
            <a:pPr lvl="1"/>
            <a:r>
              <a:rPr lang="th-TH" sz="4000" dirty="0"/>
              <a:t> </a:t>
            </a:r>
            <a:r>
              <a:rPr lang="th-TH" sz="4000" dirty="0" smtClean="0"/>
              <a:t>ตัวอย่างการฝนเลขที่สอบ</a:t>
            </a:r>
          </a:p>
          <a:p>
            <a:r>
              <a:rPr lang="th-TH" sz="4400" dirty="0" smtClean="0"/>
              <a:t>จะได้รับคู่มือเท่ากับจำนวนห้องสอบ  เช่น  ชั้นตรี-โท-เอก รวมกัน ๓๐ ห้อง  จะได้รับจำนวน ๓๐ ชุด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007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46</a:t>
            </a:fld>
            <a:endParaRPr lang="th-TH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68336"/>
            <a:ext cx="2836920" cy="525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51920" y="1124744"/>
            <a:ext cx="4896544" cy="698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h-TH" sz="4400" b="1" dirty="0" smtClean="0"/>
              <a:t>สนามสอบวัดบวรนิเวศวิหาร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432" y="1896512"/>
            <a:ext cx="24753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 smtClean="0"/>
              <a:t>1  0 </a:t>
            </a:r>
            <a:r>
              <a:rPr lang="th-TH" sz="2000" b="1" dirty="0" smtClean="0"/>
              <a:t> </a:t>
            </a:r>
            <a:r>
              <a:rPr lang="th-TH" sz="4400" b="1" dirty="0" smtClean="0"/>
              <a:t>1 </a:t>
            </a:r>
            <a:r>
              <a:rPr lang="th-TH" sz="2000" b="1" dirty="0" smtClean="0"/>
              <a:t> </a:t>
            </a:r>
            <a:r>
              <a:rPr lang="th-TH" sz="4400" b="1" dirty="0" smtClean="0"/>
              <a:t>0 </a:t>
            </a:r>
            <a:r>
              <a:rPr lang="th-TH" sz="2400" b="1" dirty="0" smtClean="0"/>
              <a:t> </a:t>
            </a:r>
            <a:r>
              <a:rPr lang="th-TH" sz="4400" b="1" dirty="0" smtClean="0"/>
              <a:t>0 </a:t>
            </a:r>
            <a:r>
              <a:rPr lang="th-TH" sz="2000" b="1" dirty="0" smtClean="0"/>
              <a:t> </a:t>
            </a:r>
            <a:r>
              <a:rPr lang="th-TH" sz="4400" b="1" dirty="0" smtClean="0"/>
              <a:t>1</a:t>
            </a:r>
            <a:endParaRPr lang="th-TH" sz="44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23928" y="1844824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400" b="1" dirty="0" smtClean="0"/>
              <a:t>เขียนด้วยเลขอา</a:t>
            </a:r>
            <a:r>
              <a:rPr lang="th-TH" sz="4400" b="1" dirty="0" err="1" smtClean="0"/>
              <a:t>รบิก</a:t>
            </a:r>
            <a:endParaRPr lang="th-TH" sz="4400" b="1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23928" y="2852936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400" b="1" dirty="0" smtClean="0"/>
              <a:t>สนามสอบนี้ให้ฝนตามรูปนี้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520488" y="3284984"/>
            <a:ext cx="7131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520488" y="2262414"/>
            <a:ext cx="123892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000602" y="2920851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396028" y="2535732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775118" y="2928314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163723" y="2531770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563396" y="2531770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2968774" y="2927267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5" y="1196752"/>
            <a:ext cx="2550310" cy="511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47</a:t>
            </a:fld>
            <a:endParaRPr lang="th-TH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51920" y="1124744"/>
            <a:ext cx="4896544" cy="698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h-TH" sz="4400" b="1" dirty="0" smtClean="0"/>
              <a:t>เลขที่สอบ 00001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432" y="1896512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 smtClean="0"/>
              <a:t>0 </a:t>
            </a:r>
            <a:r>
              <a:rPr lang="th-TH" sz="800" b="1" dirty="0" smtClean="0"/>
              <a:t> </a:t>
            </a:r>
            <a:r>
              <a:rPr lang="th-TH" sz="4400" b="1" dirty="0" smtClean="0"/>
              <a:t>0 </a:t>
            </a:r>
            <a:r>
              <a:rPr lang="th-TH" sz="2000" b="1" dirty="0" smtClean="0"/>
              <a:t> </a:t>
            </a:r>
            <a:r>
              <a:rPr lang="th-TH" sz="4400" b="1" dirty="0" smtClean="0"/>
              <a:t>0</a:t>
            </a:r>
            <a:r>
              <a:rPr lang="th-TH" sz="3600" b="1" dirty="0" smtClean="0"/>
              <a:t> </a:t>
            </a:r>
            <a:r>
              <a:rPr lang="th-TH" sz="2400" b="1" dirty="0" smtClean="0"/>
              <a:t> </a:t>
            </a:r>
            <a:r>
              <a:rPr lang="th-TH" sz="4400" b="1" dirty="0" smtClean="0"/>
              <a:t>0 </a:t>
            </a:r>
            <a:r>
              <a:rPr lang="th-TH" sz="1800" b="1" dirty="0" smtClean="0"/>
              <a:t> </a:t>
            </a:r>
            <a:r>
              <a:rPr lang="th-TH" sz="4400" b="1" dirty="0" smtClean="0"/>
              <a:t>1</a:t>
            </a:r>
            <a:endParaRPr lang="th-TH" sz="44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23928" y="1844824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400" b="1" dirty="0" smtClean="0"/>
              <a:t>เขียนด้วยเลขอา</a:t>
            </a:r>
            <a:r>
              <a:rPr lang="th-TH" sz="4400" b="1" dirty="0" err="1" smtClean="0"/>
              <a:t>รบิก</a:t>
            </a:r>
            <a:endParaRPr lang="th-TH" sz="4400" b="1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23928" y="2852936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400" b="1" dirty="0" smtClean="0"/>
              <a:t>ตัวอย่างการฝนสำหรับเลขที่ 1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275856" y="3284984"/>
            <a:ext cx="7131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520488" y="2262414"/>
            <a:ext cx="123892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17519" y="2514921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290153" y="2489904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664544" y="2489903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038957" y="2489658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419380" y="2872186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18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5" y="1196752"/>
            <a:ext cx="2550310" cy="511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48</a:t>
            </a:fld>
            <a:endParaRPr lang="th-TH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51920" y="1124744"/>
            <a:ext cx="4896544" cy="698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h-TH" sz="4400" b="1" dirty="0" smtClean="0"/>
              <a:t>เลขที่สอบ 00013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432" y="1896512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 smtClean="0"/>
              <a:t>0 </a:t>
            </a:r>
            <a:r>
              <a:rPr lang="th-TH" sz="800" b="1" dirty="0" smtClean="0"/>
              <a:t> </a:t>
            </a:r>
            <a:r>
              <a:rPr lang="th-TH" sz="4400" b="1" dirty="0" smtClean="0"/>
              <a:t>0 </a:t>
            </a:r>
            <a:r>
              <a:rPr lang="th-TH" sz="2000" b="1" dirty="0" smtClean="0"/>
              <a:t> </a:t>
            </a:r>
            <a:r>
              <a:rPr lang="th-TH" sz="4400" b="1" dirty="0" smtClean="0"/>
              <a:t>0</a:t>
            </a:r>
            <a:r>
              <a:rPr lang="th-TH" sz="3600" b="1" dirty="0" smtClean="0"/>
              <a:t> </a:t>
            </a:r>
            <a:r>
              <a:rPr lang="th-TH" sz="2400" b="1" dirty="0" smtClean="0"/>
              <a:t> </a:t>
            </a:r>
            <a:r>
              <a:rPr lang="th-TH" sz="4400" b="1" dirty="0" smtClean="0"/>
              <a:t>1 </a:t>
            </a:r>
            <a:r>
              <a:rPr lang="th-TH" sz="1800" b="1" dirty="0" smtClean="0"/>
              <a:t> </a:t>
            </a:r>
            <a:r>
              <a:rPr lang="th-TH" sz="4400" b="1" dirty="0" smtClean="0"/>
              <a:t>3</a:t>
            </a:r>
            <a:endParaRPr lang="th-TH" sz="44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23928" y="1844824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400" b="1" dirty="0" smtClean="0"/>
              <a:t>เขียนด้วยเลขอา</a:t>
            </a:r>
            <a:r>
              <a:rPr lang="th-TH" sz="4400" b="1" dirty="0" err="1" smtClean="0"/>
              <a:t>รบิก</a:t>
            </a:r>
            <a:endParaRPr lang="th-TH" sz="4400" b="1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23928" y="2852936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400" b="1" dirty="0" smtClean="0"/>
              <a:t>ตัวอย่างการฝนสำหรับเลขที่ 13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275856" y="3284984"/>
            <a:ext cx="7131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520488" y="2262414"/>
            <a:ext cx="123892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17519" y="2514921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290153" y="2489904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664544" y="2489903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038957" y="2881566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422456" y="3618934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5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5" y="1196752"/>
            <a:ext cx="2550310" cy="511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49</a:t>
            </a:fld>
            <a:endParaRPr lang="th-TH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51920" y="1124744"/>
            <a:ext cx="4896544" cy="698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h-TH" sz="4400" b="1" dirty="0" smtClean="0"/>
              <a:t>เลขที่สอบ 00234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432" y="1896512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 smtClean="0"/>
              <a:t>0 </a:t>
            </a:r>
            <a:r>
              <a:rPr lang="th-TH" sz="800" b="1" dirty="0" smtClean="0"/>
              <a:t> </a:t>
            </a:r>
            <a:r>
              <a:rPr lang="th-TH" sz="4400" b="1" dirty="0" smtClean="0"/>
              <a:t>0 </a:t>
            </a:r>
            <a:r>
              <a:rPr lang="th-TH" sz="2000" b="1" dirty="0" smtClean="0"/>
              <a:t> </a:t>
            </a:r>
            <a:r>
              <a:rPr lang="th-TH" sz="4400" b="1" dirty="0" smtClean="0"/>
              <a:t>2</a:t>
            </a:r>
            <a:r>
              <a:rPr lang="th-TH" sz="3600" b="1" dirty="0" smtClean="0"/>
              <a:t> </a:t>
            </a:r>
            <a:r>
              <a:rPr lang="th-TH" sz="2400" b="1" dirty="0" smtClean="0"/>
              <a:t> </a:t>
            </a:r>
            <a:r>
              <a:rPr lang="th-TH" sz="4400" b="1" dirty="0" smtClean="0"/>
              <a:t>3 </a:t>
            </a:r>
            <a:r>
              <a:rPr lang="th-TH" sz="1800" b="1" dirty="0" smtClean="0"/>
              <a:t> </a:t>
            </a:r>
            <a:r>
              <a:rPr lang="th-TH" sz="4400" b="1" dirty="0" smtClean="0"/>
              <a:t>4</a:t>
            </a:r>
            <a:endParaRPr lang="th-TH" sz="44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23928" y="1844824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400" b="1" dirty="0" smtClean="0"/>
              <a:t>เขียนด้วยเลขอา</a:t>
            </a:r>
            <a:r>
              <a:rPr lang="th-TH" sz="4400" b="1" dirty="0" err="1" smtClean="0"/>
              <a:t>รบิก</a:t>
            </a:r>
            <a:endParaRPr lang="th-TH" sz="4400" b="1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23928" y="2852936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200" b="1" dirty="0" smtClean="0"/>
              <a:t>ตัวอย่างการฝนสำหรับเลขที่ 234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275856" y="3284984"/>
            <a:ext cx="7131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520488" y="2262414"/>
            <a:ext cx="123892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17519" y="2514921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290153" y="2489904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664544" y="3257002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038957" y="3632339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422456" y="4005064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52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5" y="1196752"/>
            <a:ext cx="2550310" cy="511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50</a:t>
            </a:fld>
            <a:endParaRPr lang="th-TH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51920" y="1124744"/>
            <a:ext cx="4896544" cy="698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h-TH" sz="4400" b="1" dirty="0" smtClean="0"/>
              <a:t>เลขที่สอบ 01829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432" y="1896512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 smtClean="0"/>
              <a:t>0 </a:t>
            </a:r>
            <a:r>
              <a:rPr lang="th-TH" sz="800" b="1" dirty="0" smtClean="0"/>
              <a:t> </a:t>
            </a:r>
            <a:r>
              <a:rPr lang="th-TH" sz="4400" b="1" dirty="0" smtClean="0"/>
              <a:t>1 </a:t>
            </a:r>
            <a:r>
              <a:rPr lang="th-TH" sz="2000" b="1" dirty="0" smtClean="0"/>
              <a:t> </a:t>
            </a:r>
            <a:r>
              <a:rPr lang="th-TH" sz="4400" b="1" dirty="0" smtClean="0"/>
              <a:t>8</a:t>
            </a:r>
            <a:r>
              <a:rPr lang="th-TH" sz="3600" b="1" dirty="0" smtClean="0"/>
              <a:t> </a:t>
            </a:r>
            <a:r>
              <a:rPr lang="th-TH" sz="2400" b="1" dirty="0" smtClean="0"/>
              <a:t> </a:t>
            </a:r>
            <a:r>
              <a:rPr lang="th-TH" sz="4400" b="1" dirty="0" smtClean="0"/>
              <a:t>2 </a:t>
            </a:r>
            <a:r>
              <a:rPr lang="th-TH" sz="1800" b="1" dirty="0" smtClean="0"/>
              <a:t> </a:t>
            </a:r>
            <a:r>
              <a:rPr lang="th-TH" sz="4400" b="1" dirty="0" smtClean="0"/>
              <a:t>9</a:t>
            </a:r>
            <a:endParaRPr lang="th-TH" sz="44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23928" y="1844824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400" b="1" dirty="0" smtClean="0"/>
              <a:t>เขียนด้วยเลขอา</a:t>
            </a:r>
            <a:r>
              <a:rPr lang="th-TH" sz="4400" b="1" dirty="0" err="1" smtClean="0"/>
              <a:t>รบิก</a:t>
            </a:r>
            <a:endParaRPr lang="th-TH" sz="4400" b="1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23928" y="2852936"/>
            <a:ext cx="4896544" cy="69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ngsana New" pitchFamily="18" charset="-34"/>
                <a:ea typeface="+mn-ea"/>
                <a:cs typeface="Angsana New" pitchFamily="18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h-TH" sz="4100" b="1" dirty="0" smtClean="0"/>
              <a:t>ตัวอย่างการฝนสำหรับเลขที่ 1829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275856" y="3284984"/>
            <a:ext cx="7131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520488" y="2262414"/>
            <a:ext cx="123892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17519" y="2514921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290153" y="2855831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664544" y="5497982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038957" y="3240628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430923" y="5868805"/>
            <a:ext cx="288032" cy="269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90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/>
              <a:t>ใบตอบธรรมศึกษาสำหรับสำนักเรียนส่วนกลาง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th-TH" sz="4600" dirty="0" smtClean="0"/>
              <a:t>กรรมการคุมห้องสอบจะต้องศึกษาจากคู่มือและอธิบายให้ผู้สอบทราบอย่างชัดเจน</a:t>
            </a:r>
          </a:p>
          <a:p>
            <a:r>
              <a:rPr lang="th-TH" sz="4600" dirty="0" smtClean="0"/>
              <a:t>ปีนี้จะไม่แก้ไขใบตอบที่เสียเนื่องจากฝนเลขที่สอบหรือรหัสสนามสอบผิดเหมือน ๒ ปีที่ผ่านมา</a:t>
            </a:r>
          </a:p>
          <a:p>
            <a:r>
              <a:rPr lang="th-TH" sz="4600" dirty="0" smtClean="0"/>
              <a:t>ถ้าฝนเลขที่สอบหรือรหัสสนามสอบผิด  จะถือว่าผู้นั้นขาดสอบ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51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15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920880" cy="792087"/>
          </a:xfrm>
        </p:spPr>
        <p:txBody>
          <a:bodyPr>
            <a:noAutofit/>
          </a:bodyPr>
          <a:lstStyle/>
          <a:p>
            <a:r>
              <a:rPr lang="th-TH" dirty="0" smtClean="0"/>
              <a:t>คำถาม - คำเสนอแนะ</a:t>
            </a:r>
            <a:endParaRPr lang="th-TH" sz="4400" dirty="0"/>
          </a:p>
        </p:txBody>
      </p:sp>
      <p:sp>
        <p:nvSpPr>
          <p:cNvPr id="7" name="Rectangle 6"/>
          <p:cNvSpPr/>
          <p:nvPr/>
        </p:nvSpPr>
        <p:spPr>
          <a:xfrm>
            <a:off x="827584" y="2530639"/>
            <a:ext cx="7488832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http://</a:t>
            </a:r>
            <a:r>
              <a:rPr lang="en-US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www.gongtham.net</a:t>
            </a:r>
          </a:p>
          <a:p>
            <a:pPr algn="ctr"/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en-US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0 2629 4300</a:t>
            </a:r>
          </a:p>
          <a:p>
            <a:pPr algn="ctr"/>
            <a:r>
              <a:rPr lang="en-US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ngsana New" pitchFamily="18" charset="-34"/>
                <a:cs typeface="Angsana New" pitchFamily="18" charset="-34"/>
              </a:rPr>
              <a:t>ทำการเฉพาะวันสอบเท่านั้น)</a:t>
            </a:r>
            <a:endParaRPr lang="en-US" sz="4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072" y="6492875"/>
            <a:ext cx="370384" cy="365125"/>
          </a:xfrm>
        </p:spPr>
        <p:txBody>
          <a:bodyPr/>
          <a:lstStyle/>
          <a:p>
            <a:fld id="{BB71B177-526A-4651-A17F-198321A9A799}" type="slidenum">
              <a:rPr lang="th-TH" smtClean="0"/>
              <a:t>52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04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วิธีรับข้อสอบผ่านอินเตอร์เน็ต&amp;#x0D;&amp;#x0A;สำหรับ นักธรรม-ธรรมศึกษา&amp;#x0D;&amp;#x0A;พ.ศ. ๒๕๕๖&amp;quot;&quot;/&gt;&lt;property id=&quot;20307&quot; value=&quot;256&quot;/&gt;&lt;/object&gt;&lt;object type=&quot;3&quot; unique_id=&quot;10006&quot;&gt;&lt;property id=&quot;20148&quot; value=&quot;5&quot;/&gt;&lt;property id=&quot;20300&quot; value=&quot;Slide 2 - &amp;quot;สารบัญ&amp;quot;&quot;/&gt;&lt;property id=&quot;20307&quot; value=&quot;279&quot;/&gt;&lt;/object&gt;&lt;object type=&quot;3&quot; unique_id=&quot;10007&quot;&gt;&lt;property id=&quot;20148&quot; value=&quot;5&quot;/&gt;&lt;property id=&quot;20300&quot; value=&quot;Slide 6 - &amp;quot;วิธีรับข้อสอบ นักธรรมชั้นตรี (สมัยที่ ๑)&amp;quot;&quot;/&gt;&lt;property id=&quot;20307&quot; value=&quot;257&quot;/&gt;&lt;/object&gt;&lt;object type=&quot;3&quot; unique_id=&quot;10008&quot;&gt;&lt;property id=&quot;20148&quot; value=&quot;5&quot;/&gt;&lt;property id=&quot;20300&quot; value=&quot;Slide 7 - &amp;quot;วิธีรับข้อสอบ นักธรรมชั้นตรี (สมัยที่ ๑)&amp;quot;&quot;/&gt;&lt;property id=&quot;20307&quot; value=&quot;258&quot;/&gt;&lt;/object&gt;&lt;object type=&quot;3&quot; unique_id=&quot;10009&quot;&gt;&lt;property id=&quot;20148&quot; value=&quot;5&quot;/&gt;&lt;property id=&quot;20300&quot; value=&quot;Slide 8 - &amp;quot;วิธีรับข้อสอบ นักธรรมชั้นตรี (สมัยที่ ๑)&amp;quot;&quot;/&gt;&lt;property id=&quot;20307&quot; value=&quot;259&quot;/&gt;&lt;/object&gt;&lt;object type=&quot;3&quot; unique_id=&quot;10011&quot;&gt;&lt;property id=&quot;20148&quot; value=&quot;5&quot;/&gt;&lt;property id=&quot;20300&quot; value=&quot;Slide 9 - &amp;quot;วิธีรับข้อสอบ นักธรรมชั้นตรี (สมัยที่ ๑)&amp;quot;&quot;/&gt;&lt;property id=&quot;20307&quot; value=&quot;260&quot;/&gt;&lt;/object&gt;&lt;object type=&quot;3&quot; unique_id=&quot;10012&quot;&gt;&lt;property id=&quot;20148&quot; value=&quot;5&quot;/&gt;&lt;property id=&quot;20300&quot; value=&quot;Slide 10 - &amp;quot;วิธีรับข้อสอบ นักธรรมชั้นตรี (สมัยที่ ๑)&amp;quot;&quot;/&gt;&lt;property id=&quot;20307&quot; value=&quot;261&quot;/&gt;&lt;/object&gt;&lt;object type=&quot;3&quot; unique_id=&quot;10013&quot;&gt;&lt;property id=&quot;20148&quot; value=&quot;5&quot;/&gt;&lt;property id=&quot;20300&quot; value=&quot;Slide 11 - &amp;quot;วิธีรับข้อสอบ นักธรรมชั้นตรี (สมัยที่ ๑)&amp;quot;&quot;/&gt;&lt;property id=&quot;20307&quot; value=&quot;262&quot;/&gt;&lt;/object&gt;&lt;object type=&quot;3&quot; unique_id=&quot;10014&quot;&gt;&lt;property id=&quot;20148&quot; value=&quot;5&quot;/&gt;&lt;property id=&quot;20300&quot; value=&quot;Slide 12 - &amp;quot;วิธีรับข้อสอบ นักธรรมชั้นตรี (สมัยที่ ๑)&amp;quot;&quot;/&gt;&lt;property id=&quot;20307&quot; value=&quot;263&quot;/&gt;&lt;/object&gt;&lt;object type=&quot;3&quot; unique_id=&quot;10015&quot;&gt;&lt;property id=&quot;20148&quot; value=&quot;5&quot;/&gt;&lt;property id=&quot;20300&quot; value=&quot;Slide 13 - &amp;quot;วิธีรับข้อสอบ นักธรรมชั้นตรี (สมัยที่ ๑)&amp;quot;&quot;/&gt;&lt;property id=&quot;20307&quot; value=&quot;264&quot;/&gt;&lt;/object&gt;&lt;object type=&quot;3&quot; unique_id=&quot;10016&quot;&gt;&lt;property id=&quot;20148&quot; value=&quot;5&quot;/&gt;&lt;property id=&quot;20300&quot; value=&quot;Slide 14 - &amp;quot;วิธีรับรหัสผ่าน นักธรรมชั้นตรี (สมัยที่ ๑)&amp;quot;&quot;/&gt;&lt;property id=&quot;20307&quot; value=&quot;266&quot;/&gt;&lt;/object&gt;&lt;object type=&quot;3&quot; unique_id=&quot;10020&quot;&gt;&lt;property id=&quot;20148&quot; value=&quot;5&quot;/&gt;&lt;property id=&quot;20300&quot; value=&quot;Slide 16 - &amp;quot;วิธีเปิดข้อสอบ นักธรรมชั้นตรี (สมัยที่ ๑) - วิชากระทู้&amp;quot;&quot;/&gt;&lt;property id=&quot;20307&quot; value=&quot;286&quot;/&gt;&lt;/object&gt;&lt;object type=&quot;3&quot; unique_id=&quot;10021&quot;&gt;&lt;property id=&quot;20148&quot; value=&quot;5&quot;/&gt;&lt;property id=&quot;20300&quot; value=&quot;Slide 17 - &amp;quot;วิธีเปิดข้อสอบ นักธรรมชั้นตรี (สมัยที่ ๑) - วิชากระทู้&amp;quot;&quot;/&gt;&lt;property id=&quot;20307&quot; value=&quot;288&quot;/&gt;&lt;/object&gt;&lt;object type=&quot;3&quot; unique_id=&quot;10022&quot;&gt;&lt;property id=&quot;20148&quot; value=&quot;5&quot;/&gt;&lt;property id=&quot;20300&quot; value=&quot;Slide 18 - &amp;quot;วิธีเปิดข้อสอบ นักธรรมชั้นตรี (สมัยที่ ๑) - วิชากระทู้&amp;quot;&quot;/&gt;&lt;property id=&quot;20307&quot; value=&quot;290&quot;/&gt;&lt;/object&gt;&lt;object type=&quot;3&quot; unique_id=&quot;10023&quot;&gt;&lt;property id=&quot;20148&quot; value=&quot;5&quot;/&gt;&lt;property id=&quot;20300&quot; value=&quot;Slide 19 - &amp;quot;วิธีเปิดข้อสอบ นักธรรมชั้นตรี (สมัยที่ ๑) - วิชาอื่นๆ&amp;quot;&quot;/&gt;&lt;property id=&quot;20307&quot; value=&quot;287&quot;/&gt;&lt;/object&gt;&lt;object type=&quot;3&quot; unique_id=&quot;10024&quot;&gt;&lt;property id=&quot;20148&quot; value=&quot;5&quot;/&gt;&lt;property id=&quot;20300&quot; value=&quot;Slide 20 - &amp;quot;วิธีเปิดข้อสอบ นักธรรมชั้นตรี (สมัยที่ ๑)&amp;quot;&quot;/&gt;&lt;property id=&quot;20307&quot; value=&quot;289&quot;/&gt;&lt;/object&gt;&lt;object type=&quot;3&quot; unique_id=&quot;15335&quot;&gt;&lt;property id=&quot;20148&quot; value=&quot;5&quot;/&gt;&lt;property id=&quot;20300&quot; value=&quot;Slide 15 - &amp;quot;วิธีรับรหัสผ่าน นักธรรมชั้นตรี (สมัยที่ ๑)&amp;quot;&quot;/&gt;&lt;property id=&quot;20307&quot; value=&quot;331&quot;/&gt;&lt;/object&gt;&lt;object type=&quot;3&quot; unique_id=&quot;18141&quot;&gt;&lt;property id=&quot;20148&quot; value=&quot;5&quot;/&gt;&lt;property id=&quot;20300&quot; value=&quot;Slide 21 - &amp;quot;วิธีเปิดข้อสอบ นักธรรมชั้นตรี (สมัยที่ ๑)&amp;quot;&quot;/&gt;&lt;property id=&quot;20307&quot; value=&quot;332&quot;/&gt;&lt;/object&gt;&lt;object type=&quot;3&quot; unique_id=&quot;18340&quot;&gt;&lt;property id=&quot;20148&quot; value=&quot;5&quot;/&gt;&lt;property id=&quot;20300&quot; value=&quot;Slide 23 - &amp;quot;นักธรรมชั้นโท-เอก (สมัยที่ ๒)&amp;quot;&quot;/&gt;&lt;property id=&quot;20307&quot; value=&quot;333&quot;/&gt;&lt;/object&gt;&lt;object type=&quot;3&quot; unique_id=&quot;19191&quot;&gt;&lt;property id=&quot;20148&quot; value=&quot;5&quot;/&gt;&lt;property id=&quot;20300&quot; value=&quot;Slide 3 - &amp;quot;ความเป็นมาของโครงการ&amp;quot;&quot;/&gt;&lt;property id=&quot;20307&quot; value=&quot;335&quot;/&gt;&lt;/object&gt;&lt;object type=&quot;3&quot; unique_id=&quot;19767&quot;&gt;&lt;property id=&quot;20148&quot; value=&quot;5&quot;/&gt;&lt;property id=&quot;20300&quot; value=&quot;Slide 4 - &amp;quot;หลักการทำงานของการรับข้อสอบผ่านอินเตอร์เน็ต&amp;quot;&quot;/&gt;&lt;property id=&quot;20307&quot; value=&quot;336&quot;/&gt;&lt;/object&gt;&lt;object type=&quot;3&quot; unique_id=&quot;22314&quot;&gt;&lt;property id=&quot;20148&quot; value=&quot;5&quot;/&gt;&lt;property id=&quot;20300&quot; value=&quot;Slide 27 - &amp;quot;บัญชีใหม่สำหรับการรับข้อสอบผ่านอินเตอร์เน็ต&amp;quot;&quot;/&gt;&lt;property id=&quot;20307&quot; value=&quot;337&quot;/&gt;&lt;/object&gt;&lt;object type=&quot;3&quot; unique_id=&quot;22315&quot;&gt;&lt;property id=&quot;20148&quot; value=&quot;5&quot;/&gt;&lt;property id=&quot;20300&quot; value=&quot;Slide 29 - &amp;quot;บัญชีใหม่สำหรับการรับข้อสอบผ่านอินเตอร์เน็ต&amp;quot;&quot;/&gt;&lt;property id=&quot;20307&quot; value=&quot;338&quot;/&gt;&lt;/object&gt;&lt;object type=&quot;3&quot; unique_id=&quot;22316&quot;&gt;&lt;property id=&quot;20148&quot; value=&quot;5&quot;/&gt;&lt;property id=&quot;20300&quot; value=&quot;Slide 30 - &amp;quot;บัญชีใหม่สำหรับการรับข้อสอบผ่านอินเตอร์เน็ต&amp;quot;&quot;/&gt;&lt;property id=&quot;20307&quot; value=&quot;339&quot;/&gt;&lt;/object&gt;&lt;object type=&quot;3&quot; unique_id=&quot;22317&quot;&gt;&lt;property id=&quot;20148&quot; value=&quot;5&quot;/&gt;&lt;property id=&quot;20300&quot; value=&quot;Slide 31 - &amp;quot;บัญชีใหม่สำหรับการรับข้อสอบผ่านอินเตอร์เน็ต&amp;quot;&quot;/&gt;&lt;property id=&quot;20307&quot; value=&quot;340&quot;/&gt;&lt;/object&gt;&lt;object type=&quot;3&quot; unique_id=&quot;22318&quot;&gt;&lt;property id=&quot;20148&quot; value=&quot;5&quot;/&gt;&lt;property id=&quot;20300&quot; value=&quot;Slide 32 - &amp;quot;บัญชีใหม่สำหรับการรับข้อสอบผ่านอินเตอร์เน็ต&amp;quot;&quot;/&gt;&lt;property id=&quot;20307&quot; value=&quot;341&quot;/&gt;&lt;/object&gt;&lt;object type=&quot;3&quot; unique_id=&quot;22468&quot;&gt;&lt;property id=&quot;20148&quot; value=&quot;5&quot;/&gt;&lt;property id=&quot;20300&quot; value=&quot;Slide 33 - &amp;quot;ใบตอบธรรมศึกษาสำหรับสำนักเรียนส่วนภูมิภาค&amp;quot;&quot;/&gt;&lt;property id=&quot;20307&quot; value=&quot;342&quot;/&gt;&lt;/object&gt;&lt;object type=&quot;3&quot; unique_id=&quot;22559&quot;&gt;&lt;property id=&quot;20148&quot; value=&quot;5&quot;/&gt;&lt;property id=&quot;20300&quot; value=&quot;Slide 28 - &amp;quot;บัญชีใหม่สำหรับการรับข้อสอบผ่านอินเตอร์เน็ต&amp;quot;&quot;/&gt;&lt;property id=&quot;20307&quot; value=&quot;343&quot;/&gt;&lt;/object&gt;&lt;object type=&quot;3&quot; unique_id=&quot;23583&quot;&gt;&lt;property id=&quot;20148&quot; value=&quot;5&quot;/&gt;&lt;property id=&quot;20300&quot; value=&quot;Slide 39 - &amp;quot;ใบตอบธรรมศึกษาสำหรับสำนักเรียนส่วนกลาง&amp;quot;&quot;/&gt;&lt;property id=&quot;20307&quot; value=&quot;344&quot;/&gt;&lt;/object&gt;&lt;object type=&quot;3&quot; unique_id=&quot;23872&quot;&gt;&lt;property id=&quot;20148&quot; value=&quot;5&quot;/&gt;&lt;property id=&quot;20300&quot; value=&quot;Slide 34 - &amp;quot;ใบตอบธรรมศึกษาสำหรับสำนักเรียนส่วนภูมิภาค&amp;quot;&quot;/&gt;&lt;property id=&quot;20307&quot; value=&quot;345&quot;/&gt;&lt;/object&gt;&lt;object type=&quot;3&quot; unique_id=&quot;24038&quot;&gt;&lt;property id=&quot;20148&quot; value=&quot;5&quot;/&gt;&lt;property id=&quot;20300&quot; value=&quot;Slide 41 - &amp;quot;ใบตอบธรรมศึกษาสำหรับสำนักเรียนส่วนกลาง&amp;quot;&quot;/&gt;&lt;property id=&quot;20307&quot; value=&quot;346&quot;/&gt;&lt;/object&gt;&lt;object type=&quot;3&quot; unique_id=&quot;24413&quot;&gt;&lt;property id=&quot;20148&quot; value=&quot;5&quot;/&gt;&lt;property id=&quot;20300&quot; value=&quot;Slide 42 - &amp;quot;ใบตอบธรรมศึกษาสำหรับสำนักเรียนส่วนกลาง&amp;quot;&quot;/&gt;&lt;property id=&quot;20307&quot; value=&quot;347&quot;/&gt;&lt;/object&gt;&lt;object type=&quot;3&quot; unique_id=&quot;24589&quot;&gt;&lt;property id=&quot;20148&quot; value=&quot;5&quot;/&gt;&lt;property id=&quot;20300&quot; value=&quot;Slide 43 - &amp;quot;ใบตอบธรรมศึกษาสำหรับสำนักเรียนส่วนกลาง&amp;quot;&quot;/&gt;&lt;property id=&quot;20307&quot; value=&quot;348&quot;/&gt;&lt;/object&gt;&lt;object type=&quot;3&quot; unique_id=&quot;24698&quot;&gt;&lt;property id=&quot;20148&quot; value=&quot;5&quot;/&gt;&lt;property id=&quot;20300&quot; value=&quot;Slide 44 - &amp;quot;ใบตอบธรรมศึกษาสำหรับสำนักเรียนส่วนกลาง&amp;quot;&quot;/&gt;&lt;property id=&quot;20307&quot; value=&quot;349&quot;/&gt;&lt;/object&gt;&lt;object type=&quot;3&quot; unique_id=&quot;24884&quot;&gt;&lt;property id=&quot;20148&quot; value=&quot;5&quot;/&gt;&lt;property id=&quot;20300&quot; value=&quot;Slide 40 - &amp;quot;ใบตอบธรรมศึกษาสำหรับสำนักเรียนส่วนกลาง&amp;quot;&quot;/&gt;&lt;property id=&quot;20307&quot; value=&quot;350&quot;/&gt;&lt;/object&gt;&lt;object type=&quot;3&quot; unique_id=&quot;25303&quot;&gt;&lt;property id=&quot;20148&quot; value=&quot;5&quot;/&gt;&lt;property id=&quot;20300&quot; value=&quot;Slide 35 - &amp;quot;ใบตอบธรรมศึกษาสำหรับสำนักเรียนส่วนภูมิภาค&amp;quot;&quot;/&gt;&lt;property id=&quot;20307&quot; value=&quot;351&quot;/&gt;&lt;/object&gt;&lt;object type=&quot;3&quot; unique_id=&quot;25538&quot;&gt;&lt;property id=&quot;20148&quot; value=&quot;5&quot;/&gt;&lt;property id=&quot;20300&quot; value=&quot;Slide 36 - &amp;quot;ใบตอบธรรมศึกษาสำหรับสำนักเรียนส่วนภูมิภาค&amp;quot;&quot;/&gt;&lt;property id=&quot;20307&quot; value=&quot;352&quot;/&gt;&lt;/object&gt;&lt;object type=&quot;3&quot; unique_id=&quot;25659&quot;&gt;&lt;property id=&quot;20148&quot; value=&quot;5&quot;/&gt;&lt;property id=&quot;20300&quot; value=&quot;Slide 37 - &amp;quot;ใบตอบธรรมศึกษาสำหรับสำนักเรียนส่วนภูมิภาค&amp;quot;&quot;/&gt;&lt;property id=&quot;20307&quot; value=&quot;353&quot;/&gt;&lt;/object&gt;&lt;object type=&quot;3&quot; unique_id=&quot;25783&quot;&gt;&lt;property id=&quot;20148&quot; value=&quot;5&quot;/&gt;&lt;property id=&quot;20300&quot; value=&quot;Slide 38 - &amp;quot;ใบตอบธรรมศึกษาสำหรับสำนักเรียนส่วนภูมิภาค&amp;quot;&quot;/&gt;&lt;property id=&quot;20307&quot; value=&quot;354&quot;/&gt;&lt;/object&gt;&lt;object type=&quot;3&quot; unique_id=&quot;26330&quot;&gt;&lt;property id=&quot;20148&quot; value=&quot;5&quot;/&gt;&lt;property id=&quot;20300&quot; value=&quot;Slide 52 - &amp;quot;คำถาม - คำเสนอแนะ&amp;quot;&quot;/&gt;&lt;property id=&quot;20307&quot; value=&quot;355&quot;/&gt;&lt;/object&gt;&lt;object type=&quot;3&quot; unique_id=&quot;29299&quot;&gt;&lt;property id=&quot;20148&quot; value=&quot;5&quot;/&gt;&lt;property id=&quot;20300&quot; value=&quot;Slide 25 - &amp;quot;ธรรมศึกษาทุกชั้น (สมัยที่ ๒)&amp;quot;&quot;/&gt;&lt;property id=&quot;20307&quot; value=&quot;357&quot;/&gt;&lt;/object&gt;&lt;object type=&quot;3&quot; unique_id=&quot;29432&quot;&gt;&lt;property id=&quot;20148&quot; value=&quot;5&quot;/&gt;&lt;property id=&quot;20300&quot; value=&quot;Slide 5 - &amp;quot;กำหนดการรับข้อสอบนักธรรมชั้นตรี (สมัยที่ ๑)&amp;quot;&quot;/&gt;&lt;property id=&quot;20307&quot; value=&quot;358&quot;/&gt;&lt;/object&gt;&lt;object type=&quot;3&quot; unique_id=&quot;29703&quot;&gt;&lt;property id=&quot;20148&quot; value=&quot;5&quot;/&gt;&lt;property id=&quot;20300&quot; value=&quot;Slide 22 - &amp;quot;นักธรรมชั้นโท-เอก (สมัยที่ ๒)&amp;quot;&quot;/&gt;&lt;property id=&quot;20307&quot; value=&quot;359&quot;/&gt;&lt;/object&gt;&lt;object type=&quot;3&quot; unique_id=&quot;29939&quot;&gt;&lt;property id=&quot;20148&quot; value=&quot;5&quot;/&gt;&lt;property id=&quot;20300&quot; value=&quot;Slide 24 - &amp;quot;ธรรมศึกษาทุกชั้น&amp;quot;&quot;/&gt;&lt;property id=&quot;20307&quot; value=&quot;360&quot;/&gt;&lt;/object&gt;&lt;object type=&quot;3&quot; unique_id=&quot;30171&quot;&gt;&lt;property id=&quot;20148&quot; value=&quot;5&quot;/&gt;&lt;property id=&quot;20300&quot; value=&quot;Slide 26 - &amp;quot;ธรรมศึกษาทุกชั้น (สมัยที่ ๒)&amp;quot;&quot;/&gt;&lt;property id=&quot;20307&quot; value=&quot;361&quot;/&gt;&lt;/object&gt;&lt;object type=&quot;3&quot; unique_id=&quot;31206&quot;&gt;&lt;property id=&quot;20148&quot; value=&quot;5&quot;/&gt;&lt;property id=&quot;20300&quot; value=&quot;Slide 45 - &amp;quot;ใบตอบธรรมศึกษาสำหรับสำนักเรียนส่วนกลาง&amp;quot;&quot;/&gt;&lt;property id=&quot;20307&quot; value=&quot;362&quot;/&gt;&lt;/object&gt;&lt;object type=&quot;3&quot; unique_id=&quot;31351&quot;&gt;&lt;property id=&quot;20148&quot; value=&quot;5&quot;/&gt;&lt;property id=&quot;20300&quot; value=&quot;Slide 46 - &amp;quot;ใบตอบธรรมศึกษาสำหรับสำนักเรียนส่วนกลาง&amp;quot;&quot;/&gt;&lt;property id=&quot;20307&quot; value=&quot;363&quot;/&gt;&lt;/object&gt;&lt;object type=&quot;3&quot; unique_id=&quot;31842&quot;&gt;&lt;property id=&quot;20148&quot; value=&quot;5&quot;/&gt;&lt;property id=&quot;20300&quot; value=&quot;Slide 47 - &amp;quot;ใบตอบธรรมศึกษาสำหรับสำนักเรียนส่วนกลาง&amp;quot;&quot;/&gt;&lt;property id=&quot;20307&quot; value=&quot;364&quot;/&gt;&lt;/object&gt;&lt;object type=&quot;3&quot; unique_id=&quot;32243&quot;&gt;&lt;property id=&quot;20148&quot; value=&quot;5&quot;/&gt;&lt;property id=&quot;20300&quot; value=&quot;Slide 48 - &amp;quot;ใบตอบธรรมศึกษาสำหรับสำนักเรียนส่วนกลาง&amp;quot;&quot;/&gt;&lt;property id=&quot;20307&quot; value=&quot;365&quot;/&gt;&lt;/object&gt;&lt;object type=&quot;3&quot; unique_id=&quot;32244&quot;&gt;&lt;property id=&quot;20148&quot; value=&quot;5&quot;/&gt;&lt;property id=&quot;20300&quot; value=&quot;Slide 49 - &amp;quot;ใบตอบธรรมศึกษาสำหรับสำนักเรียนส่วนกลาง&amp;quot;&quot;/&gt;&lt;property id=&quot;20307&quot; value=&quot;366&quot;/&gt;&lt;/object&gt;&lt;object type=&quot;3&quot; unique_id=&quot;32401&quot;&gt;&lt;property id=&quot;20148&quot; value=&quot;5&quot;/&gt;&lt;property id=&quot;20300&quot; value=&quot;Slide 50 - &amp;quot;ใบตอบธรรมศึกษาสำหรับสำนักเรียนส่วนกลาง&amp;quot;&quot;/&gt;&lt;property id=&quot;20307&quot; value=&quot;367&quot;/&gt;&lt;/object&gt;&lt;object type=&quot;3&quot; unique_id=&quot;32932&quot;&gt;&lt;property id=&quot;20148&quot; value=&quot;5&quot;/&gt;&lt;property id=&quot;20300&quot; value=&quot;Slide 51 - &amp;quot;ใบตอบธรรมศึกษาสำหรับสำนักเรียนส่วนกลาง&amp;quot;&quot;/&gt;&lt;property id=&quot;20307&quot; value=&quot;36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27652</TotalTime>
  <Words>3456</Words>
  <Application>Microsoft Office PowerPoint</Application>
  <PresentationFormat>On-screen Show (4:3)</PresentationFormat>
  <Paragraphs>559</Paragraphs>
  <Slides>52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Office Theme</vt:lpstr>
      <vt:lpstr>1_Office Theme</vt:lpstr>
      <vt:lpstr>วิธีรับข้อสอบผ่านอินเตอร์เน็ต สำหรับ นักธรรม-ธรรมศึกษา พ.ศ. ๒๕๕๖</vt:lpstr>
      <vt:lpstr>สารบัญ</vt:lpstr>
      <vt:lpstr>ความเป็นมาของโครงการ</vt:lpstr>
      <vt:lpstr>หลักการทำงานของการรับข้อสอบผ่านอินเตอร์เน็ต</vt:lpstr>
      <vt:lpstr>กำหนดการรับข้อสอบนักธรรมชั้นตรี (สมัยที่ ๑)</vt:lpstr>
      <vt:lpstr>วิธีรับข้อสอบ นักธรรมชั้นตรี (สมัยที่ ๑)</vt:lpstr>
      <vt:lpstr>วิธีรับข้อสอบ นักธรรมชั้นตรี (สมัยที่ ๑)</vt:lpstr>
      <vt:lpstr>วิธีรับข้อสอบ นักธรรมชั้นตรี (สมัยที่ ๑)</vt:lpstr>
      <vt:lpstr>วิธีรับข้อสอบ นักธรรมชั้นตรี (สมัยที่ ๑)</vt:lpstr>
      <vt:lpstr>วิธีรับข้อสอบ นักธรรมชั้นตรี (สมัยที่ ๑)</vt:lpstr>
      <vt:lpstr>วิธีรับข้อสอบ นักธรรมชั้นตรี (สมัยที่ ๑)</vt:lpstr>
      <vt:lpstr>วิธีรับข้อสอบ นักธรรมชั้นตรี (สมัยที่ ๑)</vt:lpstr>
      <vt:lpstr>วิธีรับข้อสอบ นักธรรมชั้นตรี (สมัยที่ ๑)</vt:lpstr>
      <vt:lpstr>วิธีรับรหัสผ่าน นักธรรมชั้นตรี (สมัยที่ ๑)</vt:lpstr>
      <vt:lpstr>วิธีรับรหัสผ่าน นักธรรมชั้นตรี (สมัยที่ ๑)</vt:lpstr>
      <vt:lpstr>วิธีเปิดข้อสอบ นักธรรมชั้นตรี (สมัยที่ ๑) - วิชากระทู้</vt:lpstr>
      <vt:lpstr>วิธีเปิดข้อสอบ นักธรรมชั้นตรี (สมัยที่ ๑) - วิชากระทู้</vt:lpstr>
      <vt:lpstr>วิธีเปิดข้อสอบ นักธรรมชั้นตรี (สมัยที่ ๑) - วิชากระทู้</vt:lpstr>
      <vt:lpstr>วิธีเปิดข้อสอบ นักธรรมชั้นตรี (สมัยที่ ๑) - วิชาอื่นๆ</vt:lpstr>
      <vt:lpstr>วิธีเปิดข้อสอบ นักธรรมชั้นตรี (สมัยที่ ๑)</vt:lpstr>
      <vt:lpstr>วิธีเปิดข้อสอบ นักธรรมชั้นตรี (สมัยที่ ๑)</vt:lpstr>
      <vt:lpstr>นักธรรมชั้นโท-เอก (สมัยที่ ๒)</vt:lpstr>
      <vt:lpstr>นักธรรมชั้นโท-เอก (สมัยที่ ๒)</vt:lpstr>
      <vt:lpstr>ธรรมศึกษาทุกชั้น</vt:lpstr>
      <vt:lpstr>ธรรมศึกษาทุกชั้น (สมัยที่ ๒)</vt:lpstr>
      <vt:lpstr>ธรรมศึกษาทุกชั้น (สมัยที่ ๒)</vt:lpstr>
      <vt:lpstr>บัญชีใหม่สำหรับการรับข้อสอบผ่านอินเตอร์เน็ต</vt:lpstr>
      <vt:lpstr>บัญชีใหม่สำหรับการรับข้อสอบผ่านอินเตอร์เน็ต</vt:lpstr>
      <vt:lpstr>บัญชีใหม่สำหรับการรับข้อสอบผ่านอินเตอร์เน็ต</vt:lpstr>
      <vt:lpstr>บัญชีใหม่สำหรับการรับข้อสอบผ่านอินเตอร์เน็ต</vt:lpstr>
      <vt:lpstr>บัญชีใหม่สำหรับการรับข้อสอบผ่านอินเตอร์เน็ต</vt:lpstr>
      <vt:lpstr>บัญชีใหม่สำหรับการรับข้อสอบผ่านอินเตอร์เน็ต</vt:lpstr>
      <vt:lpstr>ใบตอบธรรมศึกษาสำหรับสำนักเรียนส่วนภูมิภาค</vt:lpstr>
      <vt:lpstr>ใบตอบธรรมศึกษาสำหรับสำนักเรียนส่วนภูมิภาค</vt:lpstr>
      <vt:lpstr>ใบตอบธรรมศึกษาสำหรับสำนักเรียนส่วนภูมิภาค</vt:lpstr>
      <vt:lpstr>ใบตอบธรรมศึกษาสำหรับสำนักเรียนส่วนภูมิภาค</vt:lpstr>
      <vt:lpstr>ใบตอบธรรมศึกษาสำหรับสำนักเรียนส่วนภูมิภาค</vt:lpstr>
      <vt:lpstr>ใบตอบธรรมศึกษาสำหรับสำนักเรียนส่วนภูมิภาค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ใบตอบธรรมศึกษาสำหรับสำนักเรียนส่วนกลาง</vt:lpstr>
      <vt:lpstr>คำถาม - คำเสนอแนะ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การรับข้อสอบพระปริยัติธรรม แผนก นักธรรม-ธรรมศึกษา ผ่านอินเตอร์เน็ต</dc:title>
  <dc:creator>MKServer</dc:creator>
  <cp:lastModifiedBy>MKServer</cp:lastModifiedBy>
  <cp:revision>420</cp:revision>
  <cp:lastPrinted>2013-09-10T11:04:46Z</cp:lastPrinted>
  <dcterms:created xsi:type="dcterms:W3CDTF">2013-07-29T11:27:53Z</dcterms:created>
  <dcterms:modified xsi:type="dcterms:W3CDTF">2013-09-11T02:17:48Z</dcterms:modified>
</cp:coreProperties>
</file>